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ms-powerpoint.comments+xml" PartName="/ppt/comments/modernComment_8ED_6EB48D5.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ms-powerpoint.comments+xml" PartName="/ppt/comments/modernComment_7D3_ACBF420A.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ms-powerpoint.comments+xml" PartName="/ppt/comments/modernComment_2EB_3A5F92D2.xml"/>
  <Override ContentType="application/vnd.openxmlformats-officedocument.presentationml.notesSlide+xml" PartName="/ppt/notesSlides/notesSlide7.xml"/>
  <Override ContentType="application/vnd.ms-powerpoint.comments+xml" PartName="/ppt/comments/modernComment_2EC_1C7CFEC.xml"/>
  <Override ContentType="application/vnd.ms-powerpoint.comments+xml" PartName="/ppt/comments/modernComment_2ED_320F3135.xml"/>
  <Override ContentType="application/vnd.openxmlformats-officedocument.presentationml.notesSlide+xml" PartName="/ppt/notesSlides/notesSlide8.xml"/>
  <Override ContentType="application/vnd.ms-powerpoint.revisioninfo+xml" PartName="/ppt/revisionInfo.xml"/>
  <Override ContentType="application/vnd.ms-powerpoint.authors+xml" PartName="/ppt/authors.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8"/>
  </p:notesMasterIdLst>
  <p:sldIdLst>
    <p:sldId id="2360" r:id="rId2"/>
    <p:sldId id="2364" r:id="rId3"/>
    <p:sldId id="681" r:id="rId4"/>
    <p:sldId id="704" r:id="rId5"/>
    <p:sldId id="705" r:id="rId6"/>
    <p:sldId id="1801" r:id="rId7"/>
    <p:sldId id="2283" r:id="rId8"/>
    <p:sldId id="2284" r:id="rId9"/>
    <p:sldId id="2285" r:id="rId10"/>
    <p:sldId id="1802" r:id="rId11"/>
    <p:sldId id="1803" r:id="rId12"/>
    <p:sldId id="310" r:id="rId13"/>
    <p:sldId id="2003" r:id="rId14"/>
    <p:sldId id="2286" r:id="rId15"/>
    <p:sldId id="714" r:id="rId16"/>
    <p:sldId id="710" r:id="rId17"/>
    <p:sldId id="2287" r:id="rId18"/>
    <p:sldId id="2288" r:id="rId19"/>
    <p:sldId id="743" r:id="rId20"/>
    <p:sldId id="311" r:id="rId21"/>
    <p:sldId id="744" r:id="rId22"/>
    <p:sldId id="745" r:id="rId23"/>
    <p:sldId id="746" r:id="rId24"/>
    <p:sldId id="747" r:id="rId25"/>
    <p:sldId id="748" r:id="rId26"/>
    <p:sldId id="749" r:id="rId27"/>
    <p:sldId id="750" r:id="rId28"/>
    <p:sldId id="751" r:id="rId29"/>
    <p:sldId id="752" r:id="rId30"/>
    <p:sldId id="753" r:id="rId31"/>
    <p:sldId id="754" r:id="rId32"/>
    <p:sldId id="755" r:id="rId33"/>
    <p:sldId id="2362" r:id="rId34"/>
    <p:sldId id="2363" r:id="rId35"/>
    <p:sldId id="2365" r:id="rId36"/>
    <p:sldId id="2359" r:id="rId37"/>
  </p:sldIdLst>
  <p:sldSz cx="12192000" cy="6858000"/>
  <p:notesSz cx="6858000" cy="9144000"/>
  <p:embeddedFontLst>
    <p:embeddedFont>
      <p:font typeface="Fira Sans Extra Condensed" panose="020F0502020204030204" pitchFamily="34" charset="0"/>
      <p:regular r:id="rId39"/>
      <p:bold r:id="rId40"/>
    </p:embeddedFont>
    <p:embeddedFont>
      <p:font typeface="Roboto" panose="02000000000000000000" pitchFamily="2" charset="0"/>
      <p:regular r:id="rId41"/>
      <p:bold r:id="rId42"/>
      <p:italic r:id="rId43"/>
      <p:boldItalic r:id="rId44"/>
    </p:embeddedFont>
    <p:embeddedFont>
      <p:font typeface="Tahoma" panose="020B0604030504040204" pitchFamily="34" charset="0"/>
      <p:regular r:id="rId45"/>
      <p:bold r:id="rId46"/>
    </p:embeddedFont>
    <p:embeddedFont>
      <p:font typeface="Times" panose="02020703060505090304" pitchFamily="18"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62CF98-38CA-5022-D4D7-09C5761B9935}" name="Nguyễn Xuân Quang" initials="" userId="S::quang.nguyenxuan@hust.edu.vn::1fa805d0-75c0-4a43-8719-6b7ba17d25fe"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3F64DC-31D2-4762-94F2-316C04F7644B}" v="7" dt="2025-03-23T16:36:39.448"/>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68"/>
    <p:restoredTop sz="86332"/>
  </p:normalViewPr>
  <p:slideViewPr>
    <p:cSldViewPr snapToGrid="0">
      <p:cViewPr varScale="1">
        <p:scale>
          <a:sx n="93" d="100"/>
          <a:sy n="93" d="100"/>
        </p:scale>
        <p:origin x="216" y="536"/>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microsoft.com/office/2018/10/relationships/authors" Target="authors.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2EB_3A5F92D2.xml><?xml version="1.0" encoding="utf-8"?>
<p188:cmLst xmlns:a="http://schemas.openxmlformats.org/drawingml/2006/main" xmlns:r="http://schemas.openxmlformats.org/officeDocument/2006/relationships" xmlns:p188="http://schemas.microsoft.com/office/powerpoint/2018/8/main">
  <p188:cm id="{CCEFA85D-FCE0-4058-B131-A8C58E878D27}" authorId="{382977E8-7337-0E45-A259-40AB65035B46}" created="2025-03-23T16:18:24.389">
    <ac:txMkLst xmlns:ac="http://schemas.microsoft.com/office/drawing/2013/main/command">
      <pc:docMk xmlns:pc="http://schemas.microsoft.com/office/powerpoint/2013/main/command"/>
      <pc:sldMk xmlns:pc="http://schemas.microsoft.com/office/powerpoint/2013/main/command" cId="979342034" sldId="747"/>
      <ac:spMk id="5" creationId="{59E3766A-F29F-D63A-97B8-23F03800AB95}"/>
      <ac:txMk cp="22" len="64">
        <ac:context len="359" hash="3386520085"/>
      </ac:txMk>
    </ac:txMkLst>
    <p188:pos x="7416942" y="779504"/>
    <p188:replyLst>
      <p188:reply id="{02D0E1ED-A5AD-4D82-80B9-67F3673E3E89}" authorId="{EE62CF98-38CA-5022-D4D7-09C5761B9935}" created="2025-05-05T07:17:46.177">
        <p188:txBody>
          <a:bodyPr/>
          <a:lstStyle/>
          <a:p>
            <a:r>
              <a:rPr lang="en-US"/>
              <a:t>There are a lot of old, small factories using the old Chinese technologies for the the yankee dryer have bad design and the vacuum pump working not so good for that the water content of raw material is very high at the beginning of the dryer. </a:t>
            </a:r>
          </a:p>
        </p188:txBody>
      </p188:reply>
      <p188:reply id="{2CBD0BBF-8E08-45C3-86D5-C2DE7663FA65}" authorId="{EE62CF98-38CA-5022-D4D7-09C5761B9935}" created="2025-05-05T07:18:21.274">
        <p188:txBody>
          <a:bodyPr/>
          <a:lstStyle/>
          <a:p>
            <a:r>
              <a:rPr lang="en-US"/>
              <a:t>I will talk about it in the class</a:t>
            </a:r>
          </a:p>
        </p188:txBody>
      </p188:reply>
    </p188:replyLst>
    <p188:txBody>
      <a:bodyPr/>
      <a:lstStyle/>
      <a:p>
        <a:r>
          <a:rPr lang="en-US"/>
          <a:t>Such as ???</a:t>
        </a:r>
      </a:p>
    </p188:txBody>
  </p188:cm>
</p188:cmLst>
</file>

<file path=ppt/comments/modernComment_2EC_1C7CFEC.xml><?xml version="1.0" encoding="utf-8"?>
<p188:cmLst xmlns:a="http://schemas.openxmlformats.org/drawingml/2006/main" xmlns:r="http://schemas.openxmlformats.org/officeDocument/2006/relationships" xmlns:p188="http://schemas.microsoft.com/office/powerpoint/2018/8/main">
  <p188:cm id="{D3547DE3-D6ED-4FF9-A075-DE727F8BA00A}" authorId="{382977E8-7337-0E45-A259-40AB65035B46}" created="2025-03-23T16:23:53.207">
    <ac:txMkLst xmlns:ac="http://schemas.microsoft.com/office/drawing/2013/main/command">
      <pc:docMk xmlns:pc="http://schemas.microsoft.com/office/powerpoint/2013/main/command"/>
      <pc:sldMk xmlns:pc="http://schemas.microsoft.com/office/powerpoint/2013/main/command" cId="29872108" sldId="748"/>
      <ac:spMk id="4" creationId="{74CC6D2A-69CC-BA24-61A0-41C33C7F2DFA}"/>
      <ac:txMk cp="291" len="86">
        <ac:context len="657" hash="931900104"/>
      </ac:txMk>
    </ac:txMkLst>
    <p188:pos x="10490522" y="2680317"/>
    <p188:replyLst>
      <p188:reply id="{ACB47671-3A1C-49FD-B2A8-814070665A2C}" authorId="{EE62CF98-38CA-5022-D4D7-09C5761B9935}" created="2025-05-05T07:27:17.769">
        <p188:txBody>
          <a:bodyPr/>
          <a:lstStyle/>
          <a:p>
            <a:r>
              <a:rPr lang="en-US"/>
              <a:t>Thank you! I have updated</a:t>
            </a:r>
          </a:p>
        </p188:txBody>
      </p188:reply>
    </p188:replyLst>
    <p188:txBody>
      <a:bodyPr/>
      <a:lstStyle/>
      <a:p>
        <a:r>
          <a:rPr lang="en-US"/>
          <a:t>It may be useful to state that in European countries, the average is about 10.8 GJ/ton. </a:t>
        </a:r>
      </a:p>
    </p188:txBody>
  </p188:cm>
  <p188:cm id="{045B6D1C-EC12-4C90-AFAE-7501D36BB823}" authorId="{382977E8-7337-0E45-A259-40AB65035B46}" created="2025-03-23T16:26:31.839">
    <ac:txMkLst xmlns:ac="http://schemas.microsoft.com/office/drawing/2013/main/command">
      <pc:docMk xmlns:pc="http://schemas.microsoft.com/office/powerpoint/2013/main/command"/>
      <pc:sldMk xmlns:pc="http://schemas.microsoft.com/office/powerpoint/2013/main/command" cId="29872108" sldId="748"/>
      <ac:spMk id="4" creationId="{74CC6D2A-69CC-BA24-61A0-41C33C7F2DFA}"/>
      <ac:txMk cp="469" len="30">
        <ac:context len="657" hash="931900104"/>
      </ac:txMk>
    </ac:txMkLst>
    <p188:pos x="7272759" y="3097006"/>
    <p188:replyLst>
      <p188:reply id="{3889FA0E-E2A0-4560-BFAA-E3B7E5A0317A}" authorId="{EE62CF98-38CA-5022-D4D7-09C5761B9935}" created="2025-05-05T07:27:30.603">
        <p188:txBody>
          <a:bodyPr/>
          <a:lstStyle/>
          <a:p>
            <a:r>
              <a:rPr lang="en-US"/>
              <a:t>Thank you. I have changed</a:t>
            </a:r>
          </a:p>
        </p188:txBody>
      </p188:reply>
    </p188:replyLst>
    <p188:txBody>
      <a:bodyPr/>
      <a:lstStyle/>
      <a:p>
        <a:r>
          <a:rPr lang="en-US"/>
          <a:t>Check the number on the next slide</a:t>
        </a:r>
      </a:p>
    </p188:txBody>
  </p188:cm>
</p188:cmLst>
</file>

<file path=ppt/comments/modernComment_2ED_320F3135.xml><?xml version="1.0" encoding="utf-8"?>
<p188:cmLst xmlns:a="http://schemas.openxmlformats.org/drawingml/2006/main" xmlns:r="http://schemas.openxmlformats.org/officeDocument/2006/relationships" xmlns:p188="http://schemas.microsoft.com/office/powerpoint/2018/8/main">
  <p188:cm id="{C7882853-9ED2-461E-9B93-DD317174E3C3}" authorId="{382977E8-7337-0E45-A259-40AB65035B46}" created="2025-03-23T16:25:32.012">
    <ac:txMkLst xmlns:ac="http://schemas.microsoft.com/office/drawing/2013/main/command">
      <pc:docMk xmlns:pc="http://schemas.microsoft.com/office/powerpoint/2013/main/command"/>
      <pc:sldMk xmlns:pc="http://schemas.microsoft.com/office/powerpoint/2013/main/command" cId="839856437" sldId="749"/>
      <ac:spMk id="9" creationId="{4BEAAAF0-23C9-C9EE-F537-6878BD5ED437}"/>
      <ac:txMk cp="317" len="79">
        <ac:context len="776" hash="2494643416"/>
      </ac:txMk>
    </ac:txMkLst>
    <p188:pos x="9448800" y="2298076"/>
    <p188:txBody>
      <a:bodyPr/>
      <a:lstStyle/>
      <a:p>
        <a:r>
          <a:rPr lang="en-US"/>
          <a:t>This is confusing - the previous slide styated that electricity is 30 to 40% of production cost.</a:t>
        </a:r>
      </a:p>
    </p188:txBody>
  </p188:cm>
</p188:cmLst>
</file>

<file path=ppt/comments/modernComment_7D3_ACBF420A.xml><?xml version="1.0" encoding="utf-8"?>
<p188:cmLst xmlns:a="http://schemas.openxmlformats.org/drawingml/2006/main" xmlns:r="http://schemas.openxmlformats.org/officeDocument/2006/relationships" xmlns:p188="http://schemas.microsoft.com/office/powerpoint/2018/8/main">
  <p188:cm id="{F6347A7D-FEC4-42E6-8172-BF3A17739A83}" authorId="{382977E8-7337-0E45-A259-40AB65035B46}" created="2025-03-23T16:15:46.472">
    <ac:deMkLst xmlns:ac="http://schemas.microsoft.com/office/drawing/2013/main/command">
      <pc:docMk xmlns:pc="http://schemas.microsoft.com/office/powerpoint/2013/main/command"/>
      <pc:sldMk xmlns:pc="http://schemas.microsoft.com/office/powerpoint/2013/main/command" cId="2898215434" sldId="2003"/>
      <ac:picMk id="4" creationId="{17FA5AB8-BACD-EE57-2740-F1F9CCFA9623}"/>
    </ac:deMkLst>
    <p188:replyLst>
      <p188:reply id="{2DF38497-23E1-45BA-A553-C68A875A3C8D}" authorId="{EE62CF98-38CA-5022-D4D7-09C5761B9935}" created="2025-05-05T07:14:13.036">
        <p188:txBody>
          <a:bodyPr/>
          <a:lstStyle/>
          <a:p>
            <a:r>
              <a:rPr lang="en-US"/>
              <a:t>Agreed. I will have a discussion about it in the class. </a:t>
            </a:r>
          </a:p>
        </p188:txBody>
      </p188:reply>
    </p188:replyLst>
    <p188:txBody>
      <a:bodyPr/>
      <a:lstStyle/>
      <a:p>
        <a:r>
          <a:rPr lang="en-US"/>
          <a:t>When presenting, it would be useful to say why the savings potential numbers for paper and pulp are lower than other industries</a:t>
        </a:r>
      </a:p>
    </p188:txBody>
  </p188:cm>
</p188:cmLst>
</file>

<file path=ppt/comments/modernComment_8ED_6EB48D5.xml><?xml version="1.0" encoding="utf-8"?>
<p188:cmLst xmlns:a="http://schemas.openxmlformats.org/drawingml/2006/main" xmlns:r="http://schemas.openxmlformats.org/officeDocument/2006/relationships" xmlns:p188="http://schemas.microsoft.com/office/powerpoint/2018/8/main">
  <p188:cm id="{9597C330-1EC9-4FDA-91C9-3F418BEE6396}" authorId="{382977E8-7337-0E45-A259-40AB65035B46}" created="2025-03-23T16:14:10.066">
    <ac:txMkLst xmlns:ac="http://schemas.microsoft.com/office/drawing/2013/main/command">
      <pc:docMk xmlns:pc="http://schemas.microsoft.com/office/powerpoint/2013/main/command"/>
      <pc:sldMk xmlns:pc="http://schemas.microsoft.com/office/powerpoint/2013/main/command" cId="116082901" sldId="2285"/>
      <ac:graphicFrameMk id="5" creationId="{A128C5AB-2A8D-BDE4-39BD-0C43EE4EC104}"/>
      <ac:tblMk/>
      <ac:tcMk rowId="3481119152" colId="1979017036"/>
      <ac:txMk cp="0" len="18">
        <ac:context len="19" hash="3482728783"/>
      </ac:txMk>
    </ac:txMkLst>
    <p188:pos x="1133284" y="4364488"/>
    <p188:replyLst>
      <p188:reply id="{C7909A61-4180-46F9-8AB1-3D1A306EF879}" authorId="{EE62CF98-38CA-5022-D4D7-09C5761B9935}" created="2025-05-05T07:12:03.481">
        <p188:txBody>
          <a:bodyPr/>
          <a:lstStyle/>
          <a:p>
            <a:r>
              <a:rPr lang="en-US"/>
              <a:t>Yes! It is done</a:t>
            </a:r>
          </a:p>
        </p188:txBody>
      </p188:reply>
    </p188:replyLst>
    <p188:txBody>
      <a:bodyPr/>
      <a:lstStyle/>
      <a:p>
        <a:r>
          <a:rPr lang="en-US"/>
          <a:t>Change to Paper and Pulp</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19792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3</a:t>
            </a:fld>
            <a:endParaRPr kumimoji="0" lang="en-US" sz="1200" b="0" dirty="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a:latin typeface="Times" pitchFamily="18" charset="0"/>
              </a:rPr>
              <a:t>OECD Europe</a:t>
            </a:r>
            <a:r>
              <a:rPr lang="en-US" dirty="0">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dirty="0">
                <a:latin typeface="Times" pitchFamily="18" charset="0"/>
              </a:rPr>
              <a:t>Changing focus from the U.S. stage of energy management to the work stage now.</a:t>
            </a:r>
          </a:p>
          <a:p>
            <a:pPr eaLnBrk="1" hangingPunct="1">
              <a:buFontTx/>
              <a:buChar char="•"/>
            </a:pPr>
            <a:r>
              <a:rPr lang="en-US" dirty="0">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dirty="0">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solidFill>
                  <a:srgbClr val="3F3F3F"/>
                </a:solidFill>
                <a:effectLst/>
                <a:latin typeface="Arial" panose="020B0604020202020204" pitchFamily="34" charset="0"/>
              </a:rPr>
              <a:t>There are a lot of old, small factories using the old Chinese technologies for the the </a:t>
            </a:r>
            <a:r>
              <a:rPr lang="en-US" dirty="0" err="1">
                <a:solidFill>
                  <a:srgbClr val="3F3F3F"/>
                </a:solidFill>
                <a:effectLst/>
                <a:latin typeface="Arial" panose="020B0604020202020204" pitchFamily="34" charset="0"/>
              </a:rPr>
              <a:t>yankee</a:t>
            </a:r>
            <a:r>
              <a:rPr lang="en-US" dirty="0">
                <a:solidFill>
                  <a:srgbClr val="3F3F3F"/>
                </a:solidFill>
                <a:effectLst/>
                <a:latin typeface="Arial" panose="020B0604020202020204" pitchFamily="34" charset="0"/>
              </a:rPr>
              <a:t> dryer have bad design and the vacuum pump working not so good for that the water content of raw material is very high at the beginning of the dryer. Instructor will talk about it in the class</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dirty="0">
              <a:solidFill>
                <a:srgbClr val="3F3F3F"/>
              </a:solidFill>
              <a:effectLst/>
              <a:latin typeface="Arial" panose="020B0604020202020204" pitchFamily="34" charset="0"/>
            </a:endParaRPr>
          </a:p>
          <a:p>
            <a:endParaRPr lang="en-VN" dirty="0"/>
          </a:p>
        </p:txBody>
      </p:sp>
    </p:spTree>
    <p:extLst>
      <p:ext uri="{BB962C8B-B14F-4D97-AF65-F5344CB8AC3E}">
        <p14:creationId xmlns:p14="http://schemas.microsoft.com/office/powerpoint/2010/main" val="2165687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34607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dirty="0"/>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dirty="0"/>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74823673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60629584"/>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1" r:id="rId8"/>
    <p:sldLayoutId id="2147483662"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arget="../media/image15.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8/10/relationships/comments" Target="../comments/modernComment_7D3_ACBF420A.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arget="../media/image17.jpeg" Type="http://schemas.openxmlformats.org/officeDocument/2006/relationships/image"/><Relationship Id="rId2" Target="../notesSlides/notesSlide4.xml" Type="http://schemas.openxmlformats.org/officeDocument/2006/relationships/notesSlide"/><Relationship Id="rId1" Target="../slideLayouts/slideLayout2.xml" Type="http://schemas.openxmlformats.org/officeDocument/2006/relationships/slideLayout"/></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arget="../media/image19.jpe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2EB_3A5F92D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18/10/relationships/comments" Target="../comments/modernComment_2EC_1C7CFEC.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microsoft.com/office/2018/10/relationships/comments" Target="../comments/modernComment_2ED_320F313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arget="../media/image9.jpeg" Type="http://schemas.openxmlformats.org/officeDocument/2006/relationships/image"/><Relationship Id="rId1" Target="../slideLayouts/slideLayout2.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microsoft.com/office/2018/10/relationships/comments" Target="../comments/modernComment_8ED_6EB48D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97347" y="3693083"/>
            <a:ext cx="6316832" cy="1629255"/>
          </a:xfrm>
        </p:spPr>
        <p:txBody>
          <a:bodyPr>
            <a:noAutofit/>
          </a:bodyPr>
          <a:lstStyle/>
          <a:p>
            <a:pPr marL="0" indent="0" algn="just">
              <a:spcAft>
                <a:spcPts val="800"/>
              </a:spcAft>
            </a:pPr>
            <a:r>
              <a:rPr lang="vi-VN" b="1" dirty="0">
                <a:solidFill>
                  <a:schemeClr val="accent1">
                    <a:lumMod val="50000"/>
                  </a:schemeClr>
                </a:solidFill>
              </a:rPr>
              <a:t>Module 4</a:t>
            </a:r>
            <a:r>
              <a:rPr lang="en-US" b="1" dirty="0">
                <a:solidFill>
                  <a:schemeClr val="accent1">
                    <a:lumMod val="50000"/>
                  </a:schemeClr>
                </a:solidFill>
              </a:rPr>
              <a:t>:</a:t>
            </a:r>
          </a:p>
          <a:p>
            <a:pPr marL="0" indent="0" algn="just">
              <a:spcAft>
                <a:spcPts val="800"/>
              </a:spcAft>
            </a:pPr>
            <a:r>
              <a:rPr lang="en-US" b="1" dirty="0">
                <a:solidFill>
                  <a:schemeClr val="accent1">
                    <a:lumMod val="50000"/>
                  </a:schemeClr>
                </a:solidFill>
              </a:rPr>
              <a:t>Current and potential of EE in paper and pulp industries in Vietnam</a:t>
            </a:r>
            <a:endParaRPr lang="en-VN" b="1" dirty="0">
              <a:solidFill>
                <a:schemeClr val="accent1">
                  <a:lumMod val="50000"/>
                </a:schemeClr>
              </a:solidFill>
            </a:endParaRP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6" name="TextBox 5">
            <a:extLst>
              <a:ext uri="{FF2B5EF4-FFF2-40B4-BE49-F238E27FC236}">
                <a16:creationId xmlns:a16="http://schemas.microsoft.com/office/drawing/2014/main" id="{3C6E2DC8-D2C8-FEF5-BDFF-59F5C41CBA45}"/>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7" name="Google Shape;46;p15">
            <a:extLst>
              <a:ext uri="{FF2B5EF4-FFF2-40B4-BE49-F238E27FC236}">
                <a16:creationId xmlns:a16="http://schemas.microsoft.com/office/drawing/2014/main" id="{CE039518-3C7E-8AC4-3644-D9CD1E1611E3}"/>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Tree>
    <p:extLst>
      <p:ext uri="{BB962C8B-B14F-4D97-AF65-F5344CB8AC3E}">
        <p14:creationId xmlns:p14="http://schemas.microsoft.com/office/powerpoint/2010/main" val="20732574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1363980" y="1336897"/>
            <a:ext cx="4468677" cy="2517442"/>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359460" y="6039647"/>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1126890" y="3754071"/>
            <a:ext cx="4942855" cy="2285576"/>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2336044" y="562198"/>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6095999" y="1531600"/>
            <a:ext cx="5283841" cy="2447422"/>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kgOE/person, even lower than the ASEAN average of 1,041 kgOE/person.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475075"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6095999" y="4731863"/>
            <a:ext cx="5487173" cy="1121392"/>
            <a:chOff x="691664" y="2364491"/>
            <a:chExt cx="4115379"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74227"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91664" y="2509013"/>
              <a:ext cx="445170" cy="409349"/>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768976" y="1230870"/>
            <a:ext cx="5225694" cy="2417716"/>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946483" y="3644735"/>
            <a:ext cx="4349866" cy="2521447"/>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7006083" y="4331753"/>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006449" y="6166182"/>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2084731" y="439759"/>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593558" y="653550"/>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dirty="0" lang="en-US">
                <a:solidFill>
                  <a:schemeClr val="accent1">
                    <a:lumMod val="50000"/>
                  </a:schemeClr>
                </a:solidFill>
              </a:rPr>
              <a:t>Specific Energy consumption and Energy Savings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3"/>
          <a:srcRect t="75"/>
          <a:stretch/>
        </p:blipFill>
        <p:spPr>
          <a:xfrm>
            <a:off x="1713366" y="1249980"/>
            <a:ext cx="8599911" cy="4942274"/>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dirty="0" lang="en-US" sz="1200"/>
              <a:t>C3 Energy efficiency scenario of the Vietnam Energy Outlook 2019 report</a:t>
            </a:r>
            <a:endParaRPr dirty="0" lang="en-VN" sz="1200"/>
          </a:p>
        </p:txBody>
      </p:sp>
    </p:spTree>
    <p:extLst>
      <p:ext uri="{BB962C8B-B14F-4D97-AF65-F5344CB8AC3E}">
        <p14:creationId xmlns:p14="http://schemas.microsoft.com/office/powerpoint/2010/main" val="2898215434"/>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47%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040181" y="1651297"/>
            <a:ext cx="7895145" cy="420407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609600" y="1214175"/>
            <a:ext cx="4768038"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401638" lvl="1" indent="-288925"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401638" lvl="1" indent="-288925"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401638" lvl="1" indent="-288925"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401638" lvl="1" indent="-288925"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401638" indent="-288925"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401638" lvl="1" indent="-288925"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401638" lvl="1" indent="-288925"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401638" lvl="1" indent="-288925"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88282"/>
            <a:ext cx="11084119" cy="3098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0A994-990F-2790-6A0F-9F3F1AE0E248}"/>
            </a:ext>
          </a:extLst>
        </p:cNvPr>
        <p:cNvGrpSpPr/>
        <p:nvPr/>
      </p:nvGrpSpPr>
      <p:grpSpPr>
        <a:xfrm>
          <a:off x="0" y="0"/>
          <a:ext cx="0" cy="0"/>
          <a:chOff x="0" y="0"/>
          <a:chExt cx="0" cy="0"/>
        </a:xfrm>
      </p:grpSpPr>
      <p:pic>
        <p:nvPicPr>
          <p:cNvPr id="2054" name="Picture 6" descr="Paper and Pulp Industry">
            <a:extLst>
              <a:ext uri="{FF2B5EF4-FFF2-40B4-BE49-F238E27FC236}">
                <a16:creationId xmlns:a16="http://schemas.microsoft.com/office/drawing/2014/main" id="{0C10332E-F05D-74D9-FB2F-1E866A4E93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4074" y="1267325"/>
            <a:ext cx="10057274" cy="480514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DF218826-0C9E-2FB0-14F1-A3D8188C5B84}"/>
              </a:ext>
            </a:extLst>
          </p:cNvPr>
          <p:cNvSpPr txBox="1">
            <a:spLocks/>
          </p:cNvSpPr>
          <p:nvPr/>
        </p:nvSpPr>
        <p:spPr>
          <a:xfrm>
            <a:off x="2555550" y="609600"/>
            <a:ext cx="7194322" cy="481263"/>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49032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paper and pulp company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967759" y="1400267"/>
            <a:ext cx="10120308" cy="4759779"/>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2951747" y="6160046"/>
            <a:ext cx="6288505"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AC6B0-E0AB-D479-576E-0A614311DF4E}"/>
              </a:ext>
            </a:extLst>
          </p:cNvPr>
          <p:cNvSpPr>
            <a:spLocks noGrp="1"/>
          </p:cNvSpPr>
          <p:nvPr>
            <p:ph type="title"/>
          </p:nvPr>
        </p:nvSpPr>
        <p:spPr/>
        <p:txBody>
          <a:bodyPr>
            <a:noAutofit/>
          </a:body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733"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9AC2F6EB-A5BF-839E-A679-12EDEADF25B3}"/>
              </a:ext>
            </a:extLst>
          </p:cNvPr>
          <p:cNvSpPr txBox="1"/>
          <p:nvPr/>
        </p:nvSpPr>
        <p:spPr>
          <a:xfrm>
            <a:off x="609600" y="1399583"/>
            <a:ext cx="10972799" cy="4421082"/>
          </a:xfrm>
          <a:prstGeom prst="rect">
            <a:avLst/>
          </a:prstGeom>
          <a:noFill/>
        </p:spPr>
        <p:txBody>
          <a:bodyPr wrap="square">
            <a:spAutoFit/>
          </a:bodyPr>
          <a:lstStyle/>
          <a:p>
            <a:pPr>
              <a:lnSpc>
                <a:spcPct val="150000"/>
              </a:lnSpc>
            </a:pPr>
            <a:r>
              <a:rPr lang="en-US" sz="2000" b="1" dirty="0"/>
              <a:t>Industry Overview:</a:t>
            </a:r>
          </a:p>
          <a:p>
            <a:pPr>
              <a:lnSpc>
                <a:spcPct val="150000"/>
              </a:lnSpc>
              <a:spcBef>
                <a:spcPts val="900"/>
              </a:spcBef>
            </a:pPr>
            <a:r>
              <a:rPr lang="en-US" sz="2000" dirty="0"/>
              <a:t>• Global Ranking: Vietnam is among the top 10 largest paper-consuming countries in the world.</a:t>
            </a:r>
          </a:p>
          <a:p>
            <a:pPr>
              <a:lnSpc>
                <a:spcPct val="150000"/>
              </a:lnSpc>
              <a:spcBef>
                <a:spcPts val="900"/>
              </a:spcBef>
            </a:pPr>
            <a:r>
              <a:rPr lang="en-US" sz="2000" dirty="0"/>
              <a:t>• Production Capacity: 5.3 million tons of paper per year.</a:t>
            </a:r>
          </a:p>
          <a:p>
            <a:pPr>
              <a:lnSpc>
                <a:spcPct val="150000"/>
              </a:lnSpc>
              <a:spcBef>
                <a:spcPts val="900"/>
              </a:spcBef>
            </a:pPr>
            <a:r>
              <a:rPr lang="en-US" sz="2000" dirty="0"/>
              <a:t>• Paper Consumption in 2023: Over 5.9 million tons, with demand expected to grow further.</a:t>
            </a:r>
          </a:p>
          <a:p>
            <a:pPr>
              <a:lnSpc>
                <a:spcPct val="150000"/>
              </a:lnSpc>
            </a:pPr>
            <a:r>
              <a:rPr lang="en-US" sz="2000" b="1" dirty="0"/>
              <a:t>Product Segments:</a:t>
            </a:r>
          </a:p>
          <a:p>
            <a:pPr>
              <a:lnSpc>
                <a:spcPct val="150000"/>
              </a:lnSpc>
              <a:spcBef>
                <a:spcPts val="900"/>
              </a:spcBef>
            </a:pPr>
            <a:r>
              <a:rPr lang="en-US" sz="2000" dirty="0"/>
              <a:t>• Printing and writing paper: 10%.</a:t>
            </a:r>
          </a:p>
          <a:p>
            <a:pPr>
              <a:lnSpc>
                <a:spcPct val="150000"/>
              </a:lnSpc>
              <a:spcBef>
                <a:spcPts val="900"/>
              </a:spcBef>
            </a:pPr>
            <a:r>
              <a:rPr lang="en-US" sz="2000" dirty="0"/>
              <a:t>• Packaging paper: 75%.</a:t>
            </a:r>
          </a:p>
          <a:p>
            <a:pPr>
              <a:lnSpc>
                <a:spcPct val="150000"/>
              </a:lnSpc>
              <a:spcBef>
                <a:spcPts val="900"/>
              </a:spcBef>
            </a:pPr>
            <a:r>
              <a:rPr lang="en-US" sz="2000" dirty="0"/>
              <a:t>• Other types (e.g., tissue, specialty paper): 15%.</a:t>
            </a:r>
          </a:p>
        </p:txBody>
      </p:sp>
    </p:spTree>
    <p:extLst>
      <p:ext uri="{BB962C8B-B14F-4D97-AF65-F5344CB8AC3E}">
        <p14:creationId xmlns:p14="http://schemas.microsoft.com/office/powerpoint/2010/main" val="15299914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A80A4DF-E473-58A4-E065-A5854B5B7DF4}"/>
              </a:ext>
            </a:extLst>
          </p:cNvPr>
          <p:cNvSpPr>
            <a:spLocks noGrp="1"/>
          </p:cNvSpPr>
          <p:nvPr>
            <p:ph type="title"/>
          </p:nvPr>
        </p:nvSpPr>
        <p:spPr>
          <a:xfrm>
            <a:off x="609600" y="517767"/>
            <a:ext cx="10972800" cy="495200"/>
          </a:xfrm>
        </p:spPr>
        <p:txBody>
          <a:bodyPr>
            <a:noAutofit/>
          </a:body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 name="TextBox 3">
            <a:extLst>
              <a:ext uri="{FF2B5EF4-FFF2-40B4-BE49-F238E27FC236}">
                <a16:creationId xmlns:a16="http://schemas.microsoft.com/office/drawing/2014/main" id="{02BFABCD-8434-396A-0DAD-7110207564CC}"/>
              </a:ext>
            </a:extLst>
          </p:cNvPr>
          <p:cNvSpPr txBox="1"/>
          <p:nvPr/>
        </p:nvSpPr>
        <p:spPr>
          <a:xfrm>
            <a:off x="609600" y="1450605"/>
            <a:ext cx="10972800" cy="3323987"/>
          </a:xfrm>
          <a:prstGeom prst="rect">
            <a:avLst/>
          </a:prstGeom>
          <a:noFill/>
        </p:spPr>
        <p:txBody>
          <a:bodyPr wrap="square">
            <a:spAutoFit/>
          </a:bodyPr>
          <a:lstStyle/>
          <a:p>
            <a:pPr>
              <a:lnSpc>
                <a:spcPct val="150000"/>
              </a:lnSpc>
            </a:pPr>
            <a:r>
              <a:rPr lang="en-US" sz="2000" b="1" dirty="0">
                <a:solidFill>
                  <a:schemeClr val="tx1"/>
                </a:solidFill>
              </a:rPr>
              <a:t>Production Status:</a:t>
            </a:r>
          </a:p>
          <a:p>
            <a:pPr>
              <a:lnSpc>
                <a:spcPct val="150000"/>
              </a:lnSpc>
              <a:spcBef>
                <a:spcPts val="900"/>
              </a:spcBef>
            </a:pPr>
            <a:r>
              <a:rPr lang="en-US" sz="2000" dirty="0"/>
              <a:t>• Domestic Pulp Production: Approximately 1.2 million tons per year.</a:t>
            </a:r>
          </a:p>
          <a:p>
            <a:pPr>
              <a:lnSpc>
                <a:spcPct val="150000"/>
              </a:lnSpc>
              <a:spcBef>
                <a:spcPts val="900"/>
              </a:spcBef>
            </a:pPr>
            <a:r>
              <a:rPr lang="en-US" sz="2000" dirty="0"/>
              <a:t>• Dependency on Imports: Over 60% of pulp demand is imported.</a:t>
            </a:r>
          </a:p>
          <a:p>
            <a:pPr>
              <a:lnSpc>
                <a:spcPct val="150000"/>
              </a:lnSpc>
            </a:pPr>
            <a:r>
              <a:rPr lang="en-US" sz="2000" b="1" dirty="0"/>
              <a:t>Raw Materials:</a:t>
            </a:r>
          </a:p>
          <a:p>
            <a:pPr>
              <a:lnSpc>
                <a:spcPct val="150000"/>
              </a:lnSpc>
              <a:spcBef>
                <a:spcPts val="900"/>
              </a:spcBef>
            </a:pPr>
            <a:r>
              <a:rPr lang="en-US" sz="2000" dirty="0"/>
              <a:t>• Mainly derived from plantation wood (acacia, eucalyptus) and recycled paper.</a:t>
            </a:r>
          </a:p>
          <a:p>
            <a:pPr>
              <a:lnSpc>
                <a:spcPct val="150000"/>
              </a:lnSpc>
              <a:spcBef>
                <a:spcPts val="900"/>
              </a:spcBef>
            </a:pPr>
            <a:r>
              <a:rPr lang="en-US" sz="2000" dirty="0"/>
              <a:t>• Limitations in natural raw materials and processing technology.</a:t>
            </a:r>
          </a:p>
        </p:txBody>
      </p:sp>
    </p:spTree>
    <p:extLst>
      <p:ext uri="{BB962C8B-B14F-4D97-AF65-F5344CB8AC3E}">
        <p14:creationId xmlns:p14="http://schemas.microsoft.com/office/powerpoint/2010/main" val="1439954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63BAA19-F02C-3B10-F231-E6106A8CA381}"/>
              </a:ext>
            </a:extLst>
          </p:cNvPr>
          <p:cNvSpPr txBox="1">
            <a:spLocks/>
          </p:cNvSpPr>
          <p:nvPr/>
        </p:nvSpPr>
        <p:spPr>
          <a:xfrm>
            <a:off x="609600" y="529006"/>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EF30CE23-B7BF-6E6C-F0A7-E9A16AB3D8ED}"/>
              </a:ext>
            </a:extLst>
          </p:cNvPr>
          <p:cNvSpPr txBox="1"/>
          <p:nvPr/>
        </p:nvSpPr>
        <p:spPr>
          <a:xfrm>
            <a:off x="671848" y="1425429"/>
            <a:ext cx="10848304" cy="4663969"/>
          </a:xfrm>
          <a:prstGeom prst="rect">
            <a:avLst/>
          </a:prstGeom>
          <a:noFill/>
        </p:spPr>
        <p:txBody>
          <a:bodyPr wrap="square">
            <a:spAutoFit/>
          </a:bodyPr>
          <a:lstStyle/>
          <a:p>
            <a:pPr>
              <a:lnSpc>
                <a:spcPct val="150000"/>
              </a:lnSpc>
            </a:pPr>
            <a:r>
              <a:rPr lang="en-US" b="1" dirty="0">
                <a:solidFill>
                  <a:schemeClr val="tx1"/>
                </a:solidFill>
              </a:rPr>
              <a:t>Environmental Impact:</a:t>
            </a:r>
          </a:p>
          <a:p>
            <a:pPr>
              <a:lnSpc>
                <a:spcPct val="150000"/>
              </a:lnSpc>
              <a:spcBef>
                <a:spcPts val="900"/>
              </a:spcBef>
            </a:pPr>
            <a:r>
              <a:rPr lang="en-US" dirty="0"/>
              <a:t>• Paper production consumes significant amounts of water and chemicals, causing water pollution.</a:t>
            </a:r>
          </a:p>
          <a:p>
            <a:pPr>
              <a:lnSpc>
                <a:spcPct val="150000"/>
              </a:lnSpc>
              <a:spcBef>
                <a:spcPts val="900"/>
              </a:spcBef>
            </a:pPr>
            <a:r>
              <a:rPr lang="en-US" dirty="0"/>
              <a:t>• Solid waste from pulp production increases waste treatment pressures.</a:t>
            </a:r>
          </a:p>
          <a:p>
            <a:pPr>
              <a:lnSpc>
                <a:spcPct val="150000"/>
              </a:lnSpc>
            </a:pPr>
            <a:r>
              <a:rPr lang="en-US" b="1" dirty="0"/>
              <a:t>Market Trends:</a:t>
            </a:r>
          </a:p>
          <a:p>
            <a:pPr>
              <a:lnSpc>
                <a:spcPct val="150000"/>
              </a:lnSpc>
              <a:spcBef>
                <a:spcPts val="900"/>
              </a:spcBef>
            </a:pPr>
            <a:r>
              <a:rPr lang="en-US" dirty="0"/>
              <a:t>• Growth in Packaging Industry: Driven by the e-commerce boom.</a:t>
            </a:r>
          </a:p>
          <a:p>
            <a:pPr>
              <a:lnSpc>
                <a:spcPct val="150000"/>
              </a:lnSpc>
              <a:spcBef>
                <a:spcPts val="900"/>
              </a:spcBef>
            </a:pPr>
            <a:r>
              <a:rPr lang="en-US" dirty="0"/>
              <a:t>• Stable Demand: For tissue paper and printing paper.</a:t>
            </a:r>
          </a:p>
          <a:p>
            <a:pPr>
              <a:lnSpc>
                <a:spcPct val="150000"/>
              </a:lnSpc>
            </a:pPr>
            <a:r>
              <a:rPr lang="en-US" b="1" dirty="0"/>
              <a:t>Forecast:</a:t>
            </a:r>
          </a:p>
          <a:p>
            <a:pPr>
              <a:lnSpc>
                <a:spcPct val="150000"/>
              </a:lnSpc>
              <a:spcBef>
                <a:spcPts val="900"/>
              </a:spcBef>
            </a:pPr>
            <a:r>
              <a:rPr lang="en-US" dirty="0"/>
              <a:t>• Average annual growth of 10% until 2030.</a:t>
            </a:r>
          </a:p>
          <a:p>
            <a:pPr>
              <a:lnSpc>
                <a:spcPct val="150000"/>
              </a:lnSpc>
              <a:spcBef>
                <a:spcPts val="900"/>
              </a:spcBef>
            </a:pPr>
            <a:r>
              <a:rPr lang="en-US" dirty="0"/>
              <a:t>• Growth driven by domestic consumption and exports.</a:t>
            </a:r>
          </a:p>
        </p:txBody>
      </p:sp>
    </p:spTree>
    <p:extLst>
      <p:ext uri="{BB962C8B-B14F-4D97-AF65-F5344CB8AC3E}">
        <p14:creationId xmlns:p14="http://schemas.microsoft.com/office/powerpoint/2010/main" val="121122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84158D6-8782-7B42-36BC-BCADA6241244}"/>
              </a:ext>
            </a:extLst>
          </p:cNvPr>
          <p:cNvSpPr txBox="1">
            <a:spLocks/>
          </p:cNvSpPr>
          <p:nvPr/>
        </p:nvSpPr>
        <p:spPr>
          <a:xfrm>
            <a:off x="534866" y="609033"/>
            <a:ext cx="11063576"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Arial" panose="020B0604020202020204" pitchFamily="34" charset="0"/>
                <a:cs typeface="Arial" panose="020B0604020202020204" pitchFamily="34" charset="0"/>
              </a:rPr>
              <a:t>Paper and pulp industry in Vietnam</a:t>
            </a:r>
            <a:endParaRPr lang="en-US" sz="3200" dirty="0">
              <a:latin typeface="Tahoma" panose="020B0604030504040204" pitchFamily="34" charset="0"/>
              <a:ea typeface="Tahoma" panose="020B0604030504040204" pitchFamily="34" charset="0"/>
              <a:cs typeface="Tahoma" panose="020B0604030504040204" pitchFamily="34" charset="0"/>
            </a:endParaRPr>
          </a:p>
        </p:txBody>
      </p:sp>
      <p:sp>
        <p:nvSpPr>
          <p:cNvPr id="5" name="TextBox 4">
            <a:extLst>
              <a:ext uri="{FF2B5EF4-FFF2-40B4-BE49-F238E27FC236}">
                <a16:creationId xmlns:a16="http://schemas.microsoft.com/office/drawing/2014/main" id="{59E3766A-F29F-D63A-97B8-23F03800AB95}"/>
              </a:ext>
            </a:extLst>
          </p:cNvPr>
          <p:cNvSpPr txBox="1"/>
          <p:nvPr/>
        </p:nvSpPr>
        <p:spPr>
          <a:xfrm>
            <a:off x="628746" y="1766926"/>
            <a:ext cx="10875816" cy="3844001"/>
          </a:xfrm>
          <a:prstGeom prst="rect">
            <a:avLst/>
          </a:prstGeom>
          <a:noFill/>
        </p:spPr>
        <p:txBody>
          <a:bodyPr wrap="square">
            <a:spAutoFit/>
          </a:bodyPr>
          <a:lstStyle/>
          <a:p>
            <a:pPr>
              <a:lnSpc>
                <a:spcPct val="150000"/>
              </a:lnSpc>
            </a:pPr>
            <a:r>
              <a:rPr lang="en-US" sz="2000" b="1" dirty="0"/>
              <a:t>Current Challenges:</a:t>
            </a:r>
          </a:p>
          <a:p>
            <a:pPr>
              <a:lnSpc>
                <a:spcPct val="150000"/>
              </a:lnSpc>
              <a:spcBef>
                <a:spcPts val="900"/>
              </a:spcBef>
            </a:pPr>
            <a:r>
              <a:rPr lang="en-US" sz="2000" dirty="0"/>
              <a:t>• Many factories still use </a:t>
            </a:r>
            <a:r>
              <a:rPr lang="en-US" sz="2000" dirty="0">
                <a:solidFill>
                  <a:srgbClr val="C00000"/>
                </a:solidFill>
              </a:rPr>
              <a:t>outdated</a:t>
            </a:r>
            <a:r>
              <a:rPr lang="en-US" sz="2000" dirty="0"/>
              <a:t>, </a:t>
            </a:r>
            <a:r>
              <a:rPr lang="en-US" sz="2000" dirty="0">
                <a:solidFill>
                  <a:srgbClr val="C00000"/>
                </a:solidFill>
              </a:rPr>
              <a:t>energy-intensive technologies</a:t>
            </a:r>
            <a:r>
              <a:rPr lang="en-US" sz="2000" dirty="0"/>
              <a:t>.</a:t>
            </a:r>
          </a:p>
          <a:p>
            <a:pPr>
              <a:lnSpc>
                <a:spcPct val="150000"/>
              </a:lnSpc>
              <a:spcBef>
                <a:spcPts val="900"/>
              </a:spcBef>
            </a:pPr>
            <a:r>
              <a:rPr lang="en-US" sz="2000" dirty="0"/>
              <a:t>• Automation levels remain low compared to developed countries.</a:t>
            </a:r>
          </a:p>
          <a:p>
            <a:pPr>
              <a:lnSpc>
                <a:spcPct val="150000"/>
              </a:lnSpc>
            </a:pPr>
            <a:r>
              <a:rPr lang="en-US" sz="2000" b="1" dirty="0"/>
              <a:t>Improvement Directions:</a:t>
            </a:r>
          </a:p>
          <a:p>
            <a:pPr>
              <a:lnSpc>
                <a:spcPct val="150000"/>
              </a:lnSpc>
              <a:spcBef>
                <a:spcPts val="900"/>
              </a:spcBef>
            </a:pPr>
            <a:r>
              <a:rPr lang="en-US" sz="2000" dirty="0"/>
              <a:t>• Investment in Recycling Technologies: Enhance recycling efficiency and energy savings.</a:t>
            </a:r>
          </a:p>
          <a:p>
            <a:pPr>
              <a:lnSpc>
                <a:spcPct val="150000"/>
              </a:lnSpc>
              <a:spcBef>
                <a:spcPts val="900"/>
              </a:spcBef>
            </a:pPr>
            <a:r>
              <a:rPr lang="en-US" sz="2000" dirty="0"/>
              <a:t>• Adopting Digitalization: Integrate digital tools into management and production processes.</a:t>
            </a:r>
          </a:p>
          <a:p>
            <a:pPr>
              <a:lnSpc>
                <a:spcPct val="150000"/>
              </a:lnSpc>
              <a:spcBef>
                <a:spcPts val="900"/>
              </a:spcBef>
            </a:pPr>
            <a:endParaRPr lang="en-US" sz="2000" dirty="0"/>
          </a:p>
        </p:txBody>
      </p:sp>
    </p:spTree>
    <p:extLst>
      <p:ext uri="{BB962C8B-B14F-4D97-AF65-F5344CB8AC3E}">
        <p14:creationId xmlns:p14="http://schemas.microsoft.com/office/powerpoint/2010/main" val="979342034"/>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53384B-7E3C-A3F9-40FA-51E61F5E3760}"/>
              </a:ext>
            </a:extLst>
          </p:cNvPr>
          <p:cNvSpPr>
            <a:spLocks noGrp="1"/>
          </p:cNvSpPr>
          <p:nvPr>
            <p:ph type="title"/>
          </p:nvPr>
        </p:nvSpPr>
        <p:spPr>
          <a:xfrm>
            <a:off x="609600" y="580718"/>
            <a:ext cx="10972800" cy="495200"/>
          </a:xfrm>
        </p:spPr>
        <p:txBody>
          <a:bodyPr>
            <a:noAutofit/>
          </a:bodyPr>
          <a:lstStyle/>
          <a:p>
            <a:r>
              <a:rPr lang="en-US" b="1" dirty="0">
                <a:solidFill>
                  <a:schemeClr val="accent1">
                    <a:lumMod val="50000"/>
                  </a:schemeClr>
                </a:solidFill>
                <a:effectLst/>
                <a:latin typeface="+mn-lt"/>
              </a:rPr>
              <a:t>Energy Consumption in the Paper and Pulp Industry</a:t>
            </a:r>
            <a:endParaRPr lang="en-US" dirty="0">
              <a:solidFill>
                <a:schemeClr val="accent1">
                  <a:lumMod val="50000"/>
                </a:schemeClr>
              </a:solidFill>
              <a:effectLst/>
              <a:latin typeface="+mn-lt"/>
            </a:endParaRPr>
          </a:p>
        </p:txBody>
      </p:sp>
      <p:sp>
        <p:nvSpPr>
          <p:cNvPr id="4" name="TextBox 3">
            <a:extLst>
              <a:ext uri="{FF2B5EF4-FFF2-40B4-BE49-F238E27FC236}">
                <a16:creationId xmlns:a16="http://schemas.microsoft.com/office/drawing/2014/main" id="{74CC6D2A-69CC-BA24-61A0-41C33C7F2DFA}"/>
              </a:ext>
            </a:extLst>
          </p:cNvPr>
          <p:cNvSpPr txBox="1"/>
          <p:nvPr/>
        </p:nvSpPr>
        <p:spPr>
          <a:xfrm>
            <a:off x="609600" y="1440270"/>
            <a:ext cx="11357811" cy="4478149"/>
          </a:xfrm>
          <a:prstGeom prst="rect">
            <a:avLst/>
          </a:prstGeom>
          <a:noFill/>
        </p:spPr>
        <p:txBody>
          <a:bodyPr wrap="square">
            <a:spAutoFit/>
          </a:bodyPr>
          <a:lstStyle/>
          <a:p>
            <a:r>
              <a:rPr lang="en-US" sz="2000" dirty="0"/>
              <a:t>The paper and pulp industry is among the highest energy-consuming sectors in manufacturing.</a:t>
            </a:r>
          </a:p>
          <a:p>
            <a:endParaRPr lang="en-US" sz="2000" dirty="0"/>
          </a:p>
          <a:p>
            <a:r>
              <a:rPr lang="en-US" sz="2000" b="1" dirty="0"/>
              <a:t>Primary Energy Sources:</a:t>
            </a:r>
          </a:p>
          <a:p>
            <a:pPr>
              <a:spcBef>
                <a:spcPts val="900"/>
              </a:spcBef>
            </a:pPr>
            <a:r>
              <a:rPr lang="en-US" sz="2000" dirty="0"/>
              <a:t>• Electricity, coal, natural gas, and biomass energy.</a:t>
            </a:r>
          </a:p>
          <a:p>
            <a:pPr>
              <a:spcBef>
                <a:spcPts val="900"/>
              </a:spcBef>
            </a:pPr>
            <a:r>
              <a:rPr lang="en-US" sz="2000" dirty="0"/>
              <a:t>• Significant energy consumption occurs during drying, pulp production, and machinery operation.</a:t>
            </a:r>
          </a:p>
          <a:p>
            <a:endParaRPr lang="en-US" sz="2000" dirty="0"/>
          </a:p>
          <a:p>
            <a:r>
              <a:rPr lang="en-US" sz="2000" b="1" dirty="0"/>
              <a:t>Key Energy Metrics:</a:t>
            </a:r>
          </a:p>
          <a:p>
            <a:pPr>
              <a:spcBef>
                <a:spcPts val="900"/>
              </a:spcBef>
            </a:pPr>
            <a:r>
              <a:rPr lang="en-US" sz="2000" dirty="0"/>
              <a:t>• Average Energy Consumption: 18–30 GJ/ton of product, </a:t>
            </a:r>
            <a:r>
              <a:rPr lang="en-US" sz="2000" dirty="0">
                <a:solidFill>
                  <a:srgbClr val="C00000"/>
                </a:solidFill>
              </a:rPr>
              <a:t>higher than in advanced countries</a:t>
            </a:r>
            <a:r>
              <a:rPr lang="en-US" sz="2000" dirty="0"/>
              <a:t>.</a:t>
            </a:r>
            <a:r>
              <a:rPr lang="vi-VN" sz="2000" dirty="0"/>
              <a:t> In </a:t>
            </a:r>
            <a:r>
              <a:rPr lang="vi-VN" sz="2000" dirty="0" err="1"/>
              <a:t>Europen</a:t>
            </a:r>
            <a:r>
              <a:rPr lang="vi-VN" sz="2000" dirty="0"/>
              <a:t> </a:t>
            </a:r>
            <a:r>
              <a:rPr lang="vi-VN" sz="2000" dirty="0" err="1"/>
              <a:t>countries</a:t>
            </a:r>
            <a:r>
              <a:rPr lang="vi-VN" sz="2000" dirty="0"/>
              <a:t>, the </a:t>
            </a:r>
            <a:r>
              <a:rPr lang="vi-VN" sz="2000" dirty="0" err="1"/>
              <a:t>average</a:t>
            </a:r>
            <a:r>
              <a:rPr lang="vi-VN" sz="2000" dirty="0"/>
              <a:t> </a:t>
            </a:r>
            <a:r>
              <a:rPr lang="vi-VN" sz="2000" dirty="0" err="1"/>
              <a:t>is</a:t>
            </a:r>
            <a:r>
              <a:rPr lang="vi-VN" sz="2000" dirty="0"/>
              <a:t> </a:t>
            </a:r>
            <a:r>
              <a:rPr lang="vi-VN" sz="2000" dirty="0" err="1"/>
              <a:t>about</a:t>
            </a:r>
            <a:r>
              <a:rPr lang="vi-VN" sz="2000" dirty="0"/>
              <a:t> 10.8 GJ/ton</a:t>
            </a:r>
            <a:endParaRPr lang="en-US" sz="2000" dirty="0"/>
          </a:p>
          <a:p>
            <a:pPr>
              <a:spcBef>
                <a:spcPts val="900"/>
              </a:spcBef>
            </a:pPr>
            <a:r>
              <a:rPr lang="en-US" sz="2000" dirty="0"/>
              <a:t>• Electricity Costs: Account for </a:t>
            </a:r>
            <a:r>
              <a:rPr lang="vi-VN" sz="2000" dirty="0"/>
              <a:t>10</a:t>
            </a:r>
            <a:r>
              <a:rPr lang="en-US" sz="2000" dirty="0">
                <a:solidFill>
                  <a:srgbClr val="C00000"/>
                </a:solidFill>
              </a:rPr>
              <a:t>–</a:t>
            </a:r>
            <a:r>
              <a:rPr lang="vi-VN" sz="2000" dirty="0">
                <a:solidFill>
                  <a:srgbClr val="C00000"/>
                </a:solidFill>
              </a:rPr>
              <a:t>15</a:t>
            </a:r>
            <a:r>
              <a:rPr lang="en-US" sz="2000" dirty="0">
                <a:solidFill>
                  <a:srgbClr val="C00000"/>
                </a:solidFill>
              </a:rPr>
              <a:t>% of total production costs</a:t>
            </a:r>
            <a:r>
              <a:rPr lang="en-US" sz="2000" dirty="0"/>
              <a:t>.</a:t>
            </a:r>
          </a:p>
          <a:p>
            <a:pPr>
              <a:spcBef>
                <a:spcPts val="900"/>
              </a:spcBef>
            </a:pPr>
            <a:r>
              <a:rPr lang="en-US" sz="2000" dirty="0"/>
              <a:t>• Thermal Energy Sources: Primarily coal and biomass energy for steam production.</a:t>
            </a:r>
          </a:p>
          <a:p>
            <a:pPr>
              <a:spcBef>
                <a:spcPts val="900"/>
              </a:spcBef>
            </a:pPr>
            <a:r>
              <a:rPr lang="en-US" sz="2000" dirty="0"/>
              <a:t>• Efficiency: Energy efficiency remains low due to outdated technologies.</a:t>
            </a:r>
          </a:p>
        </p:txBody>
      </p:sp>
    </p:spTree>
    <p:extLst>
      <p:ext uri="{BB962C8B-B14F-4D97-AF65-F5344CB8AC3E}">
        <p14:creationId xmlns:p14="http://schemas.microsoft.com/office/powerpoint/2010/main" val="29872108"/>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F32969D2-E721-11FF-346A-A026E6A598AF}"/>
              </a:ext>
            </a:extLst>
          </p:cNvPr>
          <p:cNvSpPr>
            <a:spLocks noGrp="1"/>
          </p:cNvSpPr>
          <p:nvPr>
            <p:ph type="title"/>
          </p:nvPr>
        </p:nvSpPr>
        <p:spPr>
          <a:xfrm>
            <a:off x="609600" y="613442"/>
            <a:ext cx="10972800" cy="495300"/>
          </a:xfrm>
        </p:spPr>
        <p:txBody>
          <a:bodyPr>
            <a:noAutofit/>
          </a:bodyPr>
          <a:lstStyle/>
          <a:p>
            <a:r>
              <a:rPr lang="en-US" b="1" dirty="0">
                <a:solidFill>
                  <a:schemeClr val="accent1">
                    <a:lumMod val="50000"/>
                  </a:schemeClr>
                </a:solidFill>
                <a:effectLst/>
                <a:latin typeface="+mn-lt"/>
              </a:rPr>
              <a:t>Energy Consumption in the Paper and Pulp Industry</a:t>
            </a:r>
            <a:endParaRPr lang="en-US" dirty="0">
              <a:solidFill>
                <a:schemeClr val="accent1">
                  <a:lumMod val="50000"/>
                </a:schemeClr>
              </a:solidFill>
              <a:effectLst/>
              <a:latin typeface="+mn-lt"/>
            </a:endParaRPr>
          </a:p>
        </p:txBody>
      </p:sp>
      <p:sp>
        <p:nvSpPr>
          <p:cNvPr id="9" name="TextBox 8">
            <a:extLst>
              <a:ext uri="{FF2B5EF4-FFF2-40B4-BE49-F238E27FC236}">
                <a16:creationId xmlns:a16="http://schemas.microsoft.com/office/drawing/2014/main" id="{4BEAAAF0-23C9-C9EE-F537-6878BD5ED437}"/>
              </a:ext>
            </a:extLst>
          </p:cNvPr>
          <p:cNvSpPr txBox="1"/>
          <p:nvPr/>
        </p:nvSpPr>
        <p:spPr>
          <a:xfrm>
            <a:off x="609600" y="1290076"/>
            <a:ext cx="10972800" cy="4939814"/>
          </a:xfrm>
          <a:prstGeom prst="rect">
            <a:avLst/>
          </a:prstGeom>
          <a:noFill/>
        </p:spPr>
        <p:txBody>
          <a:bodyPr wrap="square">
            <a:spAutoFit/>
          </a:bodyPr>
          <a:lstStyle/>
          <a:p>
            <a:r>
              <a:rPr lang="en-US" sz="2000" b="1" dirty="0"/>
              <a:t>Key Energy-Consuming Processes:</a:t>
            </a:r>
          </a:p>
          <a:p>
            <a:pPr>
              <a:spcBef>
                <a:spcPts val="900"/>
              </a:spcBef>
            </a:pPr>
            <a:r>
              <a:rPr lang="en-US" sz="2000" dirty="0"/>
              <a:t>• Pulp Production: Energy is used for grinding, cooking, and chemical processing.</a:t>
            </a:r>
          </a:p>
          <a:p>
            <a:pPr>
              <a:spcBef>
                <a:spcPts val="900"/>
              </a:spcBef>
            </a:pPr>
            <a:r>
              <a:rPr lang="en-US" sz="2000" dirty="0"/>
              <a:t>• Paper Manufacturing: High energy demand during drying (steam and electricity).</a:t>
            </a:r>
          </a:p>
          <a:p>
            <a:pPr>
              <a:spcBef>
                <a:spcPts val="900"/>
              </a:spcBef>
            </a:pPr>
            <a:r>
              <a:rPr lang="en-US" sz="2000" dirty="0"/>
              <a:t>• Auxiliary Systems: Air compressors, pumping systems, and wastewater treatment.</a:t>
            </a:r>
          </a:p>
          <a:p>
            <a:pPr>
              <a:spcBef>
                <a:spcPts val="900"/>
              </a:spcBef>
            </a:pPr>
            <a:r>
              <a:rPr lang="en-US" sz="2000" b="1" dirty="0"/>
              <a:t>Energy Costs and Competitive Pressure:</a:t>
            </a:r>
          </a:p>
          <a:p>
            <a:pPr>
              <a:spcBef>
                <a:spcPts val="900"/>
              </a:spcBef>
            </a:pPr>
            <a:r>
              <a:rPr lang="en-US" sz="2000" dirty="0"/>
              <a:t>• </a:t>
            </a:r>
            <a:r>
              <a:rPr lang="en-US" sz="2000" dirty="0">
                <a:solidFill>
                  <a:schemeClr val="tx1"/>
                </a:solidFill>
              </a:rPr>
              <a:t>Energy Costs: Represent 15–20% of the total production cost of paper in Vietnam</a:t>
            </a:r>
            <a:r>
              <a:rPr lang="en-US" sz="2000" dirty="0"/>
              <a:t>.</a:t>
            </a:r>
          </a:p>
          <a:p>
            <a:pPr>
              <a:spcBef>
                <a:spcPts val="900"/>
              </a:spcBef>
            </a:pPr>
            <a:r>
              <a:rPr lang="en-US" sz="2000" dirty="0"/>
              <a:t>• Competition: Intense competition from countries with modern technologies, such as China and Japan.</a:t>
            </a:r>
          </a:p>
          <a:p>
            <a:pPr>
              <a:spcBef>
                <a:spcPts val="900"/>
              </a:spcBef>
            </a:pPr>
            <a:r>
              <a:rPr lang="en-US" sz="2000" b="1" dirty="0"/>
              <a:t>Environmental Impact of Energy Consumption:</a:t>
            </a:r>
          </a:p>
          <a:p>
            <a:pPr>
              <a:spcBef>
                <a:spcPts val="900"/>
              </a:spcBef>
            </a:pPr>
            <a:r>
              <a:rPr lang="en-US" sz="2000" dirty="0"/>
              <a:t>• CO2 Emissions: From the use of coal and oil in thermal energy production.</a:t>
            </a:r>
          </a:p>
          <a:p>
            <a:pPr>
              <a:spcBef>
                <a:spcPts val="900"/>
              </a:spcBef>
            </a:pPr>
            <a:r>
              <a:rPr lang="en-US" sz="2000" dirty="0"/>
              <a:t>• Pollution: Air and water pollution from old boiler technologies.</a:t>
            </a:r>
          </a:p>
          <a:p>
            <a:pPr>
              <a:spcBef>
                <a:spcPts val="900"/>
              </a:spcBef>
            </a:pPr>
            <a:r>
              <a:rPr lang="en-US" sz="2000" dirty="0"/>
              <a:t>• Environmental Standards: High pressure to meet international environmental regulations.</a:t>
            </a:r>
          </a:p>
        </p:txBody>
      </p:sp>
    </p:spTree>
    <p:extLst>
      <p:ext uri="{BB962C8B-B14F-4D97-AF65-F5344CB8AC3E}">
        <p14:creationId xmlns:p14="http://schemas.microsoft.com/office/powerpoint/2010/main" val="839856437"/>
      </p:ext>
    </p:extLst>
  </p:cSld>
  <p:clrMapOvr>
    <a:masterClrMapping/>
  </p:clrMapOvr>
  <p:extLst>
    <p:ext uri="{6950BFC3-D8DA-4A85-94F7-54DA5524770B}">
      <p188:commentRel xmlns:p188="http://schemas.microsoft.com/office/powerpoint/2018/8/main" r:id="rId2"/>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9AA1F-1EAB-6DCB-FAFF-83B94C237AAB}"/>
              </a:ext>
            </a:extLst>
          </p:cNvPr>
          <p:cNvSpPr>
            <a:spLocks noGrp="1"/>
          </p:cNvSpPr>
          <p:nvPr>
            <p:ph type="title"/>
          </p:nvPr>
        </p:nvSpPr>
        <p:spPr>
          <a:xfrm>
            <a:off x="609599" y="637945"/>
            <a:ext cx="10972800" cy="495200"/>
          </a:xfrm>
        </p:spPr>
        <p:txBody>
          <a:bodyPr>
            <a:noAutofit/>
          </a:bodyPr>
          <a:lstStyle/>
          <a:p>
            <a:r>
              <a:rPr lang="en-US" dirty="0">
                <a:solidFill>
                  <a:schemeClr val="accent1">
                    <a:lumMod val="50000"/>
                  </a:schemeClr>
                </a:solidFill>
              </a:rPr>
              <a:t>EEMs in the Paper Industry </a:t>
            </a:r>
            <a:r>
              <a:rPr lang="en-US" dirty="0">
                <a:solidFill>
                  <a:srgbClr val="C00000"/>
                </a:solidFill>
              </a:rPr>
              <a:t>- (1)</a:t>
            </a:r>
          </a:p>
        </p:txBody>
      </p:sp>
      <p:sp>
        <p:nvSpPr>
          <p:cNvPr id="6" name="TextBox 5">
            <a:extLst>
              <a:ext uri="{FF2B5EF4-FFF2-40B4-BE49-F238E27FC236}">
                <a16:creationId xmlns:a16="http://schemas.microsoft.com/office/drawing/2014/main" id="{0DAB511B-C0E3-43FF-B55E-04A8F5C2D216}"/>
              </a:ext>
            </a:extLst>
          </p:cNvPr>
          <p:cNvSpPr txBox="1"/>
          <p:nvPr/>
        </p:nvSpPr>
        <p:spPr>
          <a:xfrm>
            <a:off x="609600" y="1301786"/>
            <a:ext cx="10972799" cy="5324535"/>
          </a:xfrm>
          <a:prstGeom prst="rect">
            <a:avLst/>
          </a:prstGeom>
          <a:noFill/>
        </p:spPr>
        <p:txBody>
          <a:bodyPr wrap="square">
            <a:spAutoFit/>
          </a:bodyPr>
          <a:lstStyle/>
          <a:p>
            <a:r>
              <a:rPr lang="en-US" sz="2000" b="1" dirty="0"/>
              <a:t>Internal Solutions:</a:t>
            </a:r>
          </a:p>
          <a:p>
            <a:pPr marL="342900" indent="-342900">
              <a:spcBef>
                <a:spcPts val="900"/>
              </a:spcBef>
              <a:buFont typeface="Arial" panose="020B0604020202020204" pitchFamily="34" charset="0"/>
              <a:buChar char="•"/>
            </a:pPr>
            <a:r>
              <a:rPr lang="en-US" sz="2000" dirty="0"/>
              <a:t>Optimize production processes by upgrading equipment (boilers, air compressors).</a:t>
            </a:r>
          </a:p>
          <a:p>
            <a:pPr marL="342900" indent="-342900">
              <a:spcBef>
                <a:spcPts val="900"/>
              </a:spcBef>
              <a:buFont typeface="Arial" panose="020B0604020202020204" pitchFamily="34" charset="0"/>
              <a:buChar char="•"/>
            </a:pPr>
            <a:r>
              <a:rPr lang="en-US" sz="2000" dirty="0"/>
              <a:t>Improve pipe insulation to reduce heat loss in steam lines.</a:t>
            </a:r>
          </a:p>
          <a:p>
            <a:pPr marL="342900" indent="-342900">
              <a:spcBef>
                <a:spcPts val="900"/>
              </a:spcBef>
              <a:buFont typeface="Arial" panose="020B0604020202020204" pitchFamily="34" charset="0"/>
              <a:buChar char="•"/>
            </a:pPr>
            <a:r>
              <a:rPr lang="en-US" sz="2000" dirty="0"/>
              <a:t>Install variable frequency drives (VFDs) for energy-intensive machinery.</a:t>
            </a:r>
          </a:p>
          <a:p>
            <a:endParaRPr lang="en-US" sz="2000" b="1" dirty="0"/>
          </a:p>
          <a:p>
            <a:r>
              <a:rPr lang="en-US" sz="2000" b="1" dirty="0"/>
              <a:t>Renewable Energy Solutions:</a:t>
            </a:r>
          </a:p>
          <a:p>
            <a:pPr marL="342900" indent="-342900">
              <a:spcBef>
                <a:spcPts val="900"/>
              </a:spcBef>
              <a:buFont typeface="Arial" panose="020B0604020202020204" pitchFamily="34" charset="0"/>
              <a:buChar char="•"/>
            </a:pPr>
            <a:r>
              <a:rPr lang="en-US" sz="2000" dirty="0"/>
              <a:t>Transition from coal to biomass or natural gas.</a:t>
            </a:r>
          </a:p>
          <a:p>
            <a:pPr marL="342900" indent="-342900">
              <a:spcBef>
                <a:spcPts val="900"/>
              </a:spcBef>
              <a:buFont typeface="Arial" panose="020B0604020202020204" pitchFamily="34" charset="0"/>
              <a:buChar char="•"/>
            </a:pPr>
            <a:r>
              <a:rPr lang="en-US" sz="2000" dirty="0"/>
              <a:t>Use solar energy to power auxiliary systems.</a:t>
            </a:r>
          </a:p>
          <a:p>
            <a:endParaRPr lang="en-US" sz="2000" b="1" dirty="0"/>
          </a:p>
          <a:p>
            <a:r>
              <a:rPr lang="en-US" sz="2000" b="1" dirty="0"/>
              <a:t>Energy Recycling Technologies:</a:t>
            </a:r>
          </a:p>
          <a:p>
            <a:pPr marL="342900" indent="-342900">
              <a:spcBef>
                <a:spcPts val="900"/>
              </a:spcBef>
              <a:buFont typeface="Arial" panose="020B0604020202020204" pitchFamily="34" charset="0"/>
              <a:buChar char="•"/>
            </a:pPr>
            <a:r>
              <a:rPr lang="en-US" sz="2000" dirty="0"/>
              <a:t>Recover waste heat from boilers for reuse.</a:t>
            </a:r>
          </a:p>
          <a:p>
            <a:pPr marL="342900" indent="-342900">
              <a:spcBef>
                <a:spcPts val="900"/>
              </a:spcBef>
              <a:buFont typeface="Arial" panose="020B0604020202020204" pitchFamily="34" charset="0"/>
              <a:buChar char="•"/>
            </a:pPr>
            <a:r>
              <a:rPr lang="en-US" sz="2000" dirty="0"/>
              <a:t>Implement CHP (Combined Heat and Power) systems to simultaneously produce electricity and steam.</a:t>
            </a:r>
          </a:p>
          <a:p>
            <a:pPr>
              <a:spcBef>
                <a:spcPts val="900"/>
              </a:spcBef>
            </a:pPr>
            <a:endParaRPr lang="en-US" sz="2000" dirty="0"/>
          </a:p>
        </p:txBody>
      </p:sp>
    </p:spTree>
    <p:extLst>
      <p:ext uri="{BB962C8B-B14F-4D97-AF65-F5344CB8AC3E}">
        <p14:creationId xmlns:p14="http://schemas.microsoft.com/office/powerpoint/2010/main" val="1979559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56B72-66D5-B80B-DF7E-E66E53ACEF21}"/>
              </a:ext>
            </a:extLst>
          </p:cNvPr>
          <p:cNvSpPr>
            <a:spLocks noGrp="1"/>
          </p:cNvSpPr>
          <p:nvPr>
            <p:ph type="title"/>
          </p:nvPr>
        </p:nvSpPr>
        <p:spPr/>
        <p:txBody>
          <a:bodyPr>
            <a:noAutofit/>
          </a:bodyPr>
          <a:lstStyle/>
          <a:p>
            <a:r>
              <a:rPr lang="en-US" dirty="0">
                <a:solidFill>
                  <a:schemeClr val="accent1">
                    <a:lumMod val="50000"/>
                  </a:schemeClr>
                </a:solidFill>
              </a:rPr>
              <a:t>EEMs in the Paper Industry </a:t>
            </a:r>
            <a:r>
              <a:rPr lang="en-US" dirty="0">
                <a:solidFill>
                  <a:srgbClr val="C00000"/>
                </a:solidFill>
              </a:rPr>
              <a:t>– (2)</a:t>
            </a:r>
          </a:p>
        </p:txBody>
      </p:sp>
      <p:sp>
        <p:nvSpPr>
          <p:cNvPr id="8" name="TextBox 7">
            <a:extLst>
              <a:ext uri="{FF2B5EF4-FFF2-40B4-BE49-F238E27FC236}">
                <a16:creationId xmlns:a16="http://schemas.microsoft.com/office/drawing/2014/main" id="{CB74E05D-D68C-913E-1517-CBB76055A18E}"/>
              </a:ext>
            </a:extLst>
          </p:cNvPr>
          <p:cNvSpPr txBox="1"/>
          <p:nvPr/>
        </p:nvSpPr>
        <p:spPr>
          <a:xfrm>
            <a:off x="609600" y="1340590"/>
            <a:ext cx="10972800" cy="4824398"/>
          </a:xfrm>
          <a:prstGeom prst="rect">
            <a:avLst/>
          </a:prstGeom>
          <a:noFill/>
        </p:spPr>
        <p:txBody>
          <a:bodyPr wrap="square">
            <a:spAutoFit/>
          </a:bodyPr>
          <a:lstStyle/>
          <a:p>
            <a:r>
              <a:rPr lang="en-US" sz="2000" b="1" dirty="0"/>
              <a:t>Automation:</a:t>
            </a:r>
          </a:p>
          <a:p>
            <a:pPr marL="342900" indent="-342900">
              <a:spcBef>
                <a:spcPts val="900"/>
              </a:spcBef>
              <a:buFont typeface="Arial" panose="020B0604020202020204" pitchFamily="34" charset="0"/>
              <a:buChar char="•"/>
            </a:pPr>
            <a:r>
              <a:rPr lang="en-US" sz="2000" dirty="0"/>
              <a:t>Install an Energy Management System (EMS) to monitor and control energy use efficiently.</a:t>
            </a:r>
          </a:p>
          <a:p>
            <a:pPr marL="342900" indent="-342900">
              <a:spcBef>
                <a:spcPts val="900"/>
              </a:spcBef>
              <a:buFont typeface="Arial" panose="020B0604020202020204" pitchFamily="34" charset="0"/>
              <a:buChar char="•"/>
            </a:pPr>
            <a:r>
              <a:rPr lang="en-US" sz="2000" dirty="0"/>
              <a:t>Apply digital technologies to optimize machinery operations.</a:t>
            </a:r>
          </a:p>
          <a:p>
            <a:endParaRPr lang="en-US" sz="2000" b="1" dirty="0"/>
          </a:p>
          <a:p>
            <a:r>
              <a:rPr lang="en-US" sz="2000" b="1" dirty="0"/>
              <a:t>Optimization of Boiler and Steam Systems:</a:t>
            </a:r>
          </a:p>
          <a:p>
            <a:pPr marL="342900" indent="-342900">
              <a:spcBef>
                <a:spcPts val="900"/>
              </a:spcBef>
              <a:buFont typeface="Arial" panose="020B0604020202020204" pitchFamily="34" charset="0"/>
              <a:buChar char="•"/>
            </a:pPr>
            <a:r>
              <a:rPr lang="en-US" sz="2000" dirty="0"/>
              <a:t>Upgrade to high-efficiency boilers or replace with fluidized bed boilers using biomass energy.</a:t>
            </a:r>
          </a:p>
          <a:p>
            <a:pPr marL="342900" indent="-342900">
              <a:spcBef>
                <a:spcPts val="900"/>
              </a:spcBef>
              <a:buFont typeface="Arial" panose="020B0604020202020204" pitchFamily="34" charset="0"/>
              <a:buChar char="•"/>
            </a:pPr>
            <a:r>
              <a:rPr lang="en-US" sz="2000" dirty="0"/>
              <a:t>Insulate steam pipelines to reduce heat loss.</a:t>
            </a:r>
          </a:p>
          <a:p>
            <a:pPr marL="342900" indent="-342900">
              <a:spcBef>
                <a:spcPts val="900"/>
              </a:spcBef>
              <a:buFont typeface="Arial" panose="020B0604020202020204" pitchFamily="34" charset="0"/>
              <a:buChar char="•"/>
            </a:pPr>
            <a:r>
              <a:rPr lang="en-US" sz="2000" dirty="0"/>
              <a:t>Recover waste heat from boiler systems for reuse.</a:t>
            </a:r>
          </a:p>
          <a:p>
            <a:pPr marL="342900" indent="-342900">
              <a:spcBef>
                <a:spcPts val="900"/>
              </a:spcBef>
              <a:buFont typeface="Arial" panose="020B0604020202020204" pitchFamily="34" charset="0"/>
              <a:buChar char="•"/>
            </a:pPr>
            <a:r>
              <a:rPr lang="en-US" sz="2000" dirty="0"/>
              <a:t>Recover high-pressure condensate for reuse.</a:t>
            </a:r>
          </a:p>
          <a:p>
            <a:pPr marL="342900" indent="-342900">
              <a:spcBef>
                <a:spcPts val="900"/>
              </a:spcBef>
              <a:buFont typeface="Arial" panose="020B0604020202020204" pitchFamily="34" charset="0"/>
              <a:buChar char="•"/>
            </a:pPr>
            <a:r>
              <a:rPr lang="en-US" sz="2000" dirty="0"/>
              <a:t>Enhance feedwater quality and reduce boiler blowdown.</a:t>
            </a:r>
          </a:p>
          <a:p>
            <a:pPr marL="342900" indent="-342900">
              <a:spcBef>
                <a:spcPts val="900"/>
              </a:spcBef>
              <a:buFont typeface="Arial" panose="020B0604020202020204" pitchFamily="34" charset="0"/>
              <a:buChar char="•"/>
            </a:pPr>
            <a:r>
              <a:rPr lang="en-US" sz="2000" dirty="0"/>
              <a:t>Use bark, paper sludge, and production waste as fuel.</a:t>
            </a:r>
          </a:p>
          <a:p>
            <a:pPr marL="342900" indent="-342900">
              <a:spcBef>
                <a:spcPts val="900"/>
              </a:spcBef>
              <a:buFont typeface="Arial" panose="020B0604020202020204" pitchFamily="34" charset="0"/>
              <a:buChar char="•"/>
            </a:pPr>
            <a:r>
              <a:rPr lang="en-US" sz="2000" dirty="0"/>
              <a:t>Install biomass boilers to supply steam for production.</a:t>
            </a:r>
          </a:p>
        </p:txBody>
      </p:sp>
    </p:spTree>
    <p:extLst>
      <p:ext uri="{BB962C8B-B14F-4D97-AF65-F5344CB8AC3E}">
        <p14:creationId xmlns:p14="http://schemas.microsoft.com/office/powerpoint/2010/main" val="36731630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727241F-BB03-06FB-841F-4116BBE5DCA5}"/>
              </a:ext>
            </a:extLst>
          </p:cNvPr>
          <p:cNvSpPr>
            <a:spLocks noGrp="1"/>
          </p:cNvSpPr>
          <p:nvPr>
            <p:ph type="title"/>
          </p:nvPr>
        </p:nvSpPr>
        <p:spPr/>
        <p:txBody>
          <a:bodyPr>
            <a:noAutofit/>
          </a:bodyPr>
          <a:lstStyle/>
          <a:p>
            <a:r>
              <a:rPr lang="en-US" dirty="0">
                <a:solidFill>
                  <a:schemeClr val="accent1">
                    <a:lumMod val="50000"/>
                  </a:schemeClr>
                </a:solidFill>
              </a:rPr>
              <a:t>EEMs in the Paper Industry </a:t>
            </a:r>
            <a:r>
              <a:rPr lang="en-US" dirty="0">
                <a:solidFill>
                  <a:srgbClr val="C00000"/>
                </a:solidFill>
              </a:rPr>
              <a:t>– (3)</a:t>
            </a:r>
          </a:p>
        </p:txBody>
      </p:sp>
      <p:sp>
        <p:nvSpPr>
          <p:cNvPr id="8" name="TextBox 7">
            <a:extLst>
              <a:ext uri="{FF2B5EF4-FFF2-40B4-BE49-F238E27FC236}">
                <a16:creationId xmlns:a16="http://schemas.microsoft.com/office/drawing/2014/main" id="{221B3776-84C9-4116-AB0A-419350C55C02}"/>
              </a:ext>
            </a:extLst>
          </p:cNvPr>
          <p:cNvSpPr txBox="1"/>
          <p:nvPr/>
        </p:nvSpPr>
        <p:spPr>
          <a:xfrm>
            <a:off x="609600" y="1498134"/>
            <a:ext cx="10972800" cy="3631763"/>
          </a:xfrm>
          <a:prstGeom prst="rect">
            <a:avLst/>
          </a:prstGeom>
          <a:noFill/>
        </p:spPr>
        <p:txBody>
          <a:bodyPr wrap="square">
            <a:spAutoFit/>
          </a:bodyPr>
          <a:lstStyle/>
          <a:p>
            <a:r>
              <a:rPr lang="en-US" sz="2000" b="1" dirty="0">
                <a:solidFill>
                  <a:schemeClr val="tx1"/>
                </a:solidFill>
              </a:rPr>
              <a:t>Energy Management System (EMS)</a:t>
            </a:r>
          </a:p>
          <a:p>
            <a:endParaRPr lang="en-US" sz="2000" dirty="0"/>
          </a:p>
          <a:p>
            <a:r>
              <a:rPr lang="en-US" sz="2000" b="1" dirty="0"/>
              <a:t>Applications:</a:t>
            </a:r>
          </a:p>
          <a:p>
            <a:pPr>
              <a:spcBef>
                <a:spcPts val="900"/>
              </a:spcBef>
            </a:pPr>
            <a:r>
              <a:rPr lang="en-US" sz="2000" dirty="0"/>
              <a:t>• Install energy monitoring systems to measure and manage energy consumption in each production stage.</a:t>
            </a:r>
          </a:p>
          <a:p>
            <a:pPr>
              <a:spcBef>
                <a:spcPts val="900"/>
              </a:spcBef>
            </a:pPr>
            <a:r>
              <a:rPr lang="en-US" sz="2000" dirty="0"/>
              <a:t>• Identify energy waste points early.</a:t>
            </a:r>
          </a:p>
          <a:p>
            <a:endParaRPr lang="en-US" sz="2000" dirty="0"/>
          </a:p>
          <a:p>
            <a:r>
              <a:rPr lang="en-US" sz="2000" b="1" dirty="0"/>
              <a:t>Benefits</a:t>
            </a:r>
            <a:r>
              <a:rPr lang="en-US" sz="2000" dirty="0"/>
              <a:t>:</a:t>
            </a:r>
          </a:p>
          <a:p>
            <a:pPr>
              <a:spcBef>
                <a:spcPts val="900"/>
              </a:spcBef>
            </a:pPr>
            <a:r>
              <a:rPr lang="en-US" sz="2000" dirty="0"/>
              <a:t>• Reduce energy consumption by 5-10% through stringent controls.</a:t>
            </a:r>
          </a:p>
          <a:p>
            <a:pPr>
              <a:spcBef>
                <a:spcPts val="900"/>
              </a:spcBef>
            </a:pPr>
            <a:r>
              <a:rPr lang="en-US" sz="2000" dirty="0"/>
              <a:t>• Improve the operational efficiency of the entire production line.</a:t>
            </a:r>
          </a:p>
        </p:txBody>
      </p:sp>
    </p:spTree>
    <p:extLst>
      <p:ext uri="{BB962C8B-B14F-4D97-AF65-F5344CB8AC3E}">
        <p14:creationId xmlns:p14="http://schemas.microsoft.com/office/powerpoint/2010/main" val="2983868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07477-60C7-0CD6-C80D-41D07EB16EDE}"/>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a:t>
            </a:r>
            <a:r>
              <a:rPr lang="en-US" dirty="0">
                <a:solidFill>
                  <a:srgbClr val="C00000"/>
                </a:solidFill>
              </a:rPr>
              <a:t>– (4)</a:t>
            </a:r>
          </a:p>
        </p:txBody>
      </p:sp>
      <p:sp>
        <p:nvSpPr>
          <p:cNvPr id="7" name="TextBox 6">
            <a:extLst>
              <a:ext uri="{FF2B5EF4-FFF2-40B4-BE49-F238E27FC236}">
                <a16:creationId xmlns:a16="http://schemas.microsoft.com/office/drawing/2014/main" id="{2B1F80BE-5E17-BDA1-5314-550B7E811901}"/>
              </a:ext>
            </a:extLst>
          </p:cNvPr>
          <p:cNvSpPr txBox="1"/>
          <p:nvPr/>
        </p:nvSpPr>
        <p:spPr>
          <a:xfrm>
            <a:off x="656822" y="1571728"/>
            <a:ext cx="10878355" cy="3323987"/>
          </a:xfrm>
          <a:prstGeom prst="rect">
            <a:avLst/>
          </a:prstGeom>
          <a:noFill/>
        </p:spPr>
        <p:txBody>
          <a:bodyPr wrap="square">
            <a:spAutoFit/>
          </a:bodyPr>
          <a:lstStyle/>
          <a:p>
            <a:r>
              <a:rPr lang="en-US" sz="2000" b="1" dirty="0">
                <a:solidFill>
                  <a:schemeClr val="tx1"/>
                </a:solidFill>
              </a:rPr>
              <a:t>Waste Heat Recovery</a:t>
            </a:r>
          </a:p>
          <a:p>
            <a:endParaRPr lang="en-US" sz="2000" dirty="0"/>
          </a:p>
          <a:p>
            <a:r>
              <a:rPr lang="en-US" sz="2000" b="1" dirty="0"/>
              <a:t>Solutions:</a:t>
            </a:r>
          </a:p>
          <a:p>
            <a:pPr>
              <a:spcBef>
                <a:spcPts val="900"/>
              </a:spcBef>
            </a:pPr>
            <a:r>
              <a:rPr lang="en-US" sz="2000" dirty="0"/>
              <a:t>• Install heat recovery equipment to capture exhaust heat from boilers.</a:t>
            </a:r>
          </a:p>
          <a:p>
            <a:pPr>
              <a:spcBef>
                <a:spcPts val="900"/>
              </a:spcBef>
            </a:pPr>
            <a:r>
              <a:rPr lang="en-US" sz="2000" dirty="0"/>
              <a:t>• Use recovered heat for paper drying or water heating in the pulping process.</a:t>
            </a:r>
          </a:p>
          <a:p>
            <a:endParaRPr lang="en-US" sz="2000" dirty="0"/>
          </a:p>
          <a:p>
            <a:r>
              <a:rPr lang="en-US" sz="2000" b="1" dirty="0"/>
              <a:t>Benefits:</a:t>
            </a:r>
          </a:p>
          <a:p>
            <a:pPr>
              <a:spcBef>
                <a:spcPts val="900"/>
              </a:spcBef>
            </a:pPr>
            <a:r>
              <a:rPr lang="en-US" sz="2000" dirty="0"/>
              <a:t>• Increase energy utilization efficiency by 10-15%.</a:t>
            </a:r>
          </a:p>
          <a:p>
            <a:pPr>
              <a:spcBef>
                <a:spcPts val="900"/>
              </a:spcBef>
            </a:pPr>
            <a:r>
              <a:rPr lang="en-US" sz="2000" dirty="0"/>
              <a:t>• Lower operating costs by utilizing surplus energy.</a:t>
            </a:r>
          </a:p>
        </p:txBody>
      </p:sp>
    </p:spTree>
    <p:extLst>
      <p:ext uri="{BB962C8B-B14F-4D97-AF65-F5344CB8AC3E}">
        <p14:creationId xmlns:p14="http://schemas.microsoft.com/office/powerpoint/2010/main" val="3208306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BE414-F9AC-8E3D-0908-54845E689E0E}"/>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a:t>
            </a:r>
            <a:r>
              <a:rPr lang="en-US" dirty="0">
                <a:solidFill>
                  <a:srgbClr val="C00000"/>
                </a:solidFill>
              </a:rPr>
              <a:t>– (5)</a:t>
            </a:r>
          </a:p>
        </p:txBody>
      </p:sp>
      <p:sp>
        <p:nvSpPr>
          <p:cNvPr id="7" name="TextBox 6">
            <a:extLst>
              <a:ext uri="{FF2B5EF4-FFF2-40B4-BE49-F238E27FC236}">
                <a16:creationId xmlns:a16="http://schemas.microsoft.com/office/drawing/2014/main" id="{62A249AB-062F-4AF3-613D-CA5421F8A563}"/>
              </a:ext>
            </a:extLst>
          </p:cNvPr>
          <p:cNvSpPr txBox="1"/>
          <p:nvPr/>
        </p:nvSpPr>
        <p:spPr>
          <a:xfrm>
            <a:off x="609600" y="1571728"/>
            <a:ext cx="10972800" cy="3323987"/>
          </a:xfrm>
          <a:prstGeom prst="rect">
            <a:avLst/>
          </a:prstGeom>
          <a:noFill/>
        </p:spPr>
        <p:txBody>
          <a:bodyPr wrap="square">
            <a:spAutoFit/>
          </a:bodyPr>
          <a:lstStyle/>
          <a:p>
            <a:r>
              <a:rPr lang="en-US" sz="2000" b="1" dirty="0">
                <a:solidFill>
                  <a:schemeClr val="tx1"/>
                </a:solidFill>
              </a:rPr>
              <a:t>Enhanced Training and Awareness</a:t>
            </a:r>
            <a:br>
              <a:rPr lang="en-US" sz="2000" b="1" dirty="0">
                <a:solidFill>
                  <a:schemeClr val="accent1">
                    <a:lumMod val="50000"/>
                  </a:schemeClr>
                </a:solidFill>
              </a:rPr>
            </a:br>
            <a:endParaRPr lang="en-US" sz="2000" b="1" dirty="0">
              <a:solidFill>
                <a:schemeClr val="accent1">
                  <a:lumMod val="50000"/>
                </a:schemeClr>
              </a:solidFill>
            </a:endParaRPr>
          </a:p>
          <a:p>
            <a:r>
              <a:rPr lang="en-US" sz="2000" b="1" dirty="0"/>
              <a:t>Content:</a:t>
            </a:r>
          </a:p>
          <a:p>
            <a:pPr>
              <a:spcBef>
                <a:spcPts val="900"/>
              </a:spcBef>
            </a:pPr>
            <a:r>
              <a:rPr lang="en-US" sz="2000" dirty="0"/>
              <a:t>• Train staff on energy-saving operational methods.</a:t>
            </a:r>
          </a:p>
          <a:p>
            <a:pPr>
              <a:spcBef>
                <a:spcPts val="900"/>
              </a:spcBef>
            </a:pPr>
            <a:r>
              <a:rPr lang="en-US" sz="2000" dirty="0"/>
              <a:t>• Encourage improvement ideas from technical teams and workers.</a:t>
            </a:r>
          </a:p>
          <a:p>
            <a:pPr>
              <a:spcBef>
                <a:spcPts val="900"/>
              </a:spcBef>
            </a:pPr>
            <a:r>
              <a:rPr lang="en-US" sz="2000" dirty="0"/>
              <a:t>• Conduct regular energy audits to identify improvement opportunities.</a:t>
            </a:r>
            <a:br>
              <a:rPr lang="en-US" sz="2000" dirty="0"/>
            </a:br>
            <a:endParaRPr lang="en-US" sz="2000" dirty="0"/>
          </a:p>
          <a:p>
            <a:r>
              <a:rPr lang="en-US" sz="2000" b="1" dirty="0"/>
              <a:t>Benefits</a:t>
            </a:r>
            <a:r>
              <a:rPr lang="en-US" sz="2000" dirty="0"/>
              <a:t>:</a:t>
            </a:r>
          </a:p>
          <a:p>
            <a:pPr>
              <a:spcBef>
                <a:spcPts val="900"/>
              </a:spcBef>
            </a:pPr>
            <a:r>
              <a:rPr lang="en-US" sz="2000" dirty="0"/>
              <a:t>• Enhance energy management efficiency and reduce waste caused by operational errors.</a:t>
            </a:r>
          </a:p>
        </p:txBody>
      </p:sp>
    </p:spTree>
    <p:extLst>
      <p:ext uri="{BB962C8B-B14F-4D97-AF65-F5344CB8AC3E}">
        <p14:creationId xmlns:p14="http://schemas.microsoft.com/office/powerpoint/2010/main" val="15755209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3551C-F027-6DC6-B4E0-0F9A2B92A718}"/>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a:t>
            </a:r>
            <a:r>
              <a:rPr lang="en-US" dirty="0">
                <a:solidFill>
                  <a:srgbClr val="C00000"/>
                </a:solidFill>
              </a:rPr>
              <a:t>– (6)</a:t>
            </a:r>
          </a:p>
        </p:txBody>
      </p:sp>
      <p:sp>
        <p:nvSpPr>
          <p:cNvPr id="7" name="TextBox 6">
            <a:extLst>
              <a:ext uri="{FF2B5EF4-FFF2-40B4-BE49-F238E27FC236}">
                <a16:creationId xmlns:a16="http://schemas.microsoft.com/office/drawing/2014/main" id="{EABC0EC9-796B-6473-0439-2340689BBB12}"/>
              </a:ext>
            </a:extLst>
          </p:cNvPr>
          <p:cNvSpPr txBox="1"/>
          <p:nvPr/>
        </p:nvSpPr>
        <p:spPr>
          <a:xfrm>
            <a:off x="609600" y="1571728"/>
            <a:ext cx="10972800" cy="4226863"/>
          </a:xfrm>
          <a:prstGeom prst="rect">
            <a:avLst/>
          </a:prstGeom>
          <a:noFill/>
        </p:spPr>
        <p:txBody>
          <a:bodyPr wrap="square">
            <a:spAutoFit/>
          </a:bodyPr>
          <a:lstStyle/>
          <a:p>
            <a:r>
              <a:rPr lang="en-US" sz="2000" b="1" dirty="0">
                <a:solidFill>
                  <a:schemeClr val="tx1"/>
                </a:solidFill>
              </a:rPr>
              <a:t>Adopting Renewable Energy</a:t>
            </a:r>
          </a:p>
          <a:p>
            <a:endParaRPr lang="en-US" sz="2000" dirty="0"/>
          </a:p>
          <a:p>
            <a:r>
              <a:rPr lang="en-US" sz="2000" b="1" dirty="0"/>
              <a:t>Long-Term Solutions:</a:t>
            </a:r>
          </a:p>
          <a:p>
            <a:pPr>
              <a:spcBef>
                <a:spcPts val="900"/>
              </a:spcBef>
            </a:pPr>
            <a:r>
              <a:rPr lang="en-US" sz="2000" dirty="0"/>
              <a:t>• Install solar energy systems on factory rooftops to supply power for auxiliary systems.</a:t>
            </a:r>
          </a:p>
          <a:p>
            <a:pPr>
              <a:spcBef>
                <a:spcPts val="900"/>
              </a:spcBef>
            </a:pPr>
            <a:r>
              <a:rPr lang="en-US" sz="2000" dirty="0"/>
              <a:t>• Integrate renewable energy systems with the existing power grid.</a:t>
            </a:r>
            <a:br>
              <a:rPr lang="en-US" sz="2000" dirty="0"/>
            </a:br>
            <a:endParaRPr lang="en-US" sz="2000" dirty="0"/>
          </a:p>
          <a:p>
            <a:r>
              <a:rPr lang="en-US" sz="2000" b="1" dirty="0"/>
              <a:t>Practical Examples:</a:t>
            </a:r>
          </a:p>
          <a:p>
            <a:pPr>
              <a:spcBef>
                <a:spcPts val="900"/>
              </a:spcBef>
            </a:pPr>
            <a:r>
              <a:rPr lang="en-US" sz="2000" dirty="0"/>
              <a:t>• Some large paper mills in Vietnam have saved up to 20% on electricity costs by using solar energy.</a:t>
            </a:r>
          </a:p>
          <a:p>
            <a:endParaRPr lang="en-US" sz="2000" dirty="0"/>
          </a:p>
          <a:p>
            <a:r>
              <a:rPr lang="en-US" sz="2000" b="1" dirty="0"/>
              <a:t>Benefits:</a:t>
            </a:r>
          </a:p>
          <a:p>
            <a:pPr>
              <a:spcBef>
                <a:spcPts val="900"/>
              </a:spcBef>
            </a:pPr>
            <a:r>
              <a:rPr lang="en-US" sz="2000" dirty="0"/>
              <a:t>• Reduce dependence on the national power grid and lower production costs.</a:t>
            </a:r>
          </a:p>
        </p:txBody>
      </p:sp>
    </p:spTree>
    <p:extLst>
      <p:ext uri="{BB962C8B-B14F-4D97-AF65-F5344CB8AC3E}">
        <p14:creationId xmlns:p14="http://schemas.microsoft.com/office/powerpoint/2010/main" val="22585561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BE414-F9AC-8E3D-0908-54845E689E0E}"/>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in the world</a:t>
            </a:r>
          </a:p>
        </p:txBody>
      </p:sp>
      <p:sp>
        <p:nvSpPr>
          <p:cNvPr id="7" name="TextBox 6">
            <a:extLst>
              <a:ext uri="{FF2B5EF4-FFF2-40B4-BE49-F238E27FC236}">
                <a16:creationId xmlns:a16="http://schemas.microsoft.com/office/drawing/2014/main" id="{62A249AB-062F-4AF3-613D-CA5421F8A563}"/>
              </a:ext>
            </a:extLst>
          </p:cNvPr>
          <p:cNvSpPr txBox="1"/>
          <p:nvPr/>
        </p:nvSpPr>
        <p:spPr>
          <a:xfrm>
            <a:off x="609600" y="1423237"/>
            <a:ext cx="10972800" cy="2308324"/>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Electric air heating</a:t>
            </a:r>
          </a:p>
          <a:p>
            <a:br>
              <a:rPr lang="en-US" sz="1800" b="0" i="0" dirty="0">
                <a:solidFill>
                  <a:srgbClr val="000000"/>
                </a:solidFill>
                <a:effectLst/>
                <a:latin typeface="+mn-lt"/>
              </a:rPr>
            </a:br>
            <a:r>
              <a:rPr lang="en-US" sz="1800" b="1" dirty="0">
                <a:latin typeface="+mn-lt"/>
              </a:rPr>
              <a:t>Technology description</a:t>
            </a:r>
          </a:p>
          <a:p>
            <a:endParaRPr lang="en-US" sz="1800" b="1" dirty="0">
              <a:latin typeface="+mn-lt"/>
            </a:endParaRPr>
          </a:p>
          <a:p>
            <a:r>
              <a:rPr lang="en-US" sz="1800" dirty="0">
                <a:latin typeface="+mn-lt"/>
              </a:rPr>
              <a:t>Traditionally, pulp is dried using superheated steam generated from fossil fuel sources. However, using resistive heating to warm air means that renewable electricity can be used, thus reducing associated emissions. Additionally, the significant power demand can be managed by power controllers to minimise load disruption on electricity grid.</a:t>
            </a:r>
          </a:p>
        </p:txBody>
      </p:sp>
    </p:spTree>
    <p:extLst>
      <p:ext uri="{BB962C8B-B14F-4D97-AF65-F5344CB8AC3E}">
        <p14:creationId xmlns:p14="http://schemas.microsoft.com/office/powerpoint/2010/main" val="19538157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F4633-3153-F05E-686C-CCC4751490B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691DC79-402B-6E97-D0AE-71512BEAE26A}"/>
              </a:ext>
            </a:extLst>
          </p:cNvPr>
          <p:cNvSpPr txBox="1"/>
          <p:nvPr/>
        </p:nvSpPr>
        <p:spPr>
          <a:xfrm>
            <a:off x="609600" y="1292609"/>
            <a:ext cx="5660571" cy="4678204"/>
          </a:xfrm>
          <a:prstGeom prst="rect">
            <a:avLst/>
          </a:prstGeom>
          <a:noFill/>
        </p:spPr>
        <p:txBody>
          <a:bodyPr wrap="square">
            <a:spAutoFit/>
          </a:bodyPr>
          <a:lstStyle/>
          <a:p>
            <a:pPr algn="l" fontAlgn="base">
              <a:spcBef>
                <a:spcPts val="750"/>
              </a:spcBef>
            </a:pPr>
            <a:r>
              <a:rPr lang="en-US" sz="1800" b="1" i="0" dirty="0">
                <a:solidFill>
                  <a:schemeClr val="accent1">
                    <a:lumMod val="50000"/>
                  </a:schemeClr>
                </a:solidFill>
                <a:effectLst/>
                <a:latin typeface="+mn-lt"/>
              </a:rPr>
              <a:t>Electric air heating</a:t>
            </a:r>
          </a:p>
          <a:p>
            <a:endParaRPr lang="en-US" sz="1800" b="1" dirty="0">
              <a:latin typeface="+mn-lt"/>
            </a:endParaRPr>
          </a:p>
          <a:p>
            <a:r>
              <a:rPr lang="en-US" sz="1800" b="1" dirty="0">
                <a:latin typeface="+mn-lt"/>
              </a:rPr>
              <a:t>Other projects</a:t>
            </a:r>
          </a:p>
          <a:p>
            <a:endParaRPr lang="en-US" sz="1800" b="1" dirty="0">
              <a:latin typeface="+mn-lt"/>
            </a:endParaRPr>
          </a:p>
          <a:p>
            <a:r>
              <a:rPr lang="en-US" sz="1800" b="1" dirty="0">
                <a:latin typeface="+mn-lt"/>
              </a:rPr>
              <a:t>Finland</a:t>
            </a:r>
            <a:r>
              <a:rPr lang="en-US" sz="1800" dirty="0">
                <a:latin typeface="+mn-lt"/>
              </a:rPr>
              <a:t>: UPM Electric boiler: Paper mill company, UPM, will install 8 electric boilers in German and Finnish mills in 2023 in line with their hopes to reduce CO2 emissions from fuels by 65% by 2030. </a:t>
            </a:r>
          </a:p>
          <a:p>
            <a:r>
              <a:rPr lang="en-US" sz="1400" u="sng" dirty="0">
                <a:latin typeface="+mn-lt"/>
              </a:rPr>
              <a:t>Source: https://www.packaging-gateway.com/news/upm-eight-electric-boilers-mills/</a:t>
            </a:r>
          </a:p>
          <a:p>
            <a:r>
              <a:rPr lang="en-US" sz="1800" b="1" dirty="0">
                <a:latin typeface="+mn-lt"/>
              </a:rPr>
              <a:t>Norway</a:t>
            </a:r>
            <a:r>
              <a:rPr lang="en-US" sz="1800" dirty="0">
                <a:latin typeface="+mn-lt"/>
              </a:rPr>
              <a:t>: Vafos pulp electric heating: Vafos, a Norwegian Pulp company partnered with ABB in 2022 to replace oil-fuelled boilers with electric air heaters which are controlled by power controllers to minimise the effect on the grid. </a:t>
            </a:r>
          </a:p>
          <a:p>
            <a:r>
              <a:rPr lang="en-US" sz="1400" u="sng" dirty="0">
                <a:latin typeface="+mn-lt"/>
              </a:rPr>
              <a:t>Source:https://new.abb.com/news/detail/91305/pulp-plant-decarbonizes-by-switching-to-electric-drying</a:t>
            </a:r>
          </a:p>
        </p:txBody>
      </p:sp>
      <p:pic>
        <p:nvPicPr>
          <p:cNvPr id="1026" name="Picture 2">
            <a:extLst>
              <a:ext uri="{FF2B5EF4-FFF2-40B4-BE49-F238E27FC236}">
                <a16:creationId xmlns:a16="http://schemas.microsoft.com/office/drawing/2014/main" id="{CB658093-9328-6411-DBF6-C1E42368A9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9178" y="1494100"/>
            <a:ext cx="5207726" cy="292934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840AAAF-1D1B-9EDD-BBF0-7882D99691F3}"/>
              </a:ext>
            </a:extLst>
          </p:cNvPr>
          <p:cNvSpPr txBox="1"/>
          <p:nvPr/>
        </p:nvSpPr>
        <p:spPr>
          <a:xfrm>
            <a:off x="7084422" y="4676568"/>
            <a:ext cx="4497978" cy="430887"/>
          </a:xfrm>
          <a:prstGeom prst="rect">
            <a:avLst/>
          </a:prstGeom>
          <a:noFill/>
        </p:spPr>
        <p:txBody>
          <a:bodyPr wrap="square">
            <a:spAutoFit/>
          </a:bodyPr>
          <a:lstStyle/>
          <a:p>
            <a:r>
              <a:rPr lang="en-US" sz="1100" b="0" i="0" dirty="0">
                <a:solidFill>
                  <a:srgbClr val="626262"/>
                </a:solidFill>
                <a:effectLst/>
                <a:latin typeface="+mn-lt"/>
              </a:rPr>
              <a:t>The new boilers will increase mill capacity and lower emissions. Credit: Tomi Mäkitalo/commons.wikimedia.org.</a:t>
            </a:r>
            <a:endParaRPr lang="en-VN" sz="1100" dirty="0">
              <a:latin typeface="+mn-lt"/>
            </a:endParaRPr>
          </a:p>
        </p:txBody>
      </p:sp>
      <p:sp>
        <p:nvSpPr>
          <p:cNvPr id="8" name="Title 1">
            <a:extLst>
              <a:ext uri="{FF2B5EF4-FFF2-40B4-BE49-F238E27FC236}">
                <a16:creationId xmlns:a16="http://schemas.microsoft.com/office/drawing/2014/main" id="{8CE99449-54E8-4344-5211-F297F9AE76C3}"/>
              </a:ext>
            </a:extLst>
          </p:cNvPr>
          <p:cNvSpPr>
            <a:spLocks noGrp="1"/>
          </p:cNvSpPr>
          <p:nvPr>
            <p:ph type="title"/>
          </p:nvPr>
        </p:nvSpPr>
        <p:spPr/>
        <p:txBody>
          <a:bodyPr>
            <a:normAutofit fontScale="90000"/>
          </a:bodyPr>
          <a:lstStyle/>
          <a:p>
            <a:r>
              <a:rPr lang="en-US" dirty="0">
                <a:solidFill>
                  <a:schemeClr val="accent1">
                    <a:lumMod val="50000"/>
                  </a:schemeClr>
                </a:solidFill>
              </a:rPr>
              <a:t>EEMs in the Paper Industry in the world</a:t>
            </a:r>
          </a:p>
        </p:txBody>
      </p:sp>
    </p:spTree>
    <p:extLst>
      <p:ext uri="{BB962C8B-B14F-4D97-AF65-F5344CB8AC3E}">
        <p14:creationId xmlns:p14="http://schemas.microsoft.com/office/powerpoint/2010/main" val="14311876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06B6C-2360-13A4-3ECA-CB81BE474BC3}"/>
              </a:ext>
            </a:extLst>
          </p:cNvPr>
          <p:cNvSpPr>
            <a:spLocks noGrp="1"/>
          </p:cNvSpPr>
          <p:nvPr>
            <p:ph type="title"/>
          </p:nvPr>
        </p:nvSpPr>
        <p:spPr/>
        <p:txBody>
          <a:bodyPr>
            <a:normAutofit fontScale="90000"/>
          </a:bodyPr>
          <a:lstStyle/>
          <a:p>
            <a:r>
              <a:rPr lang="en-VN" dirty="0">
                <a:solidFill>
                  <a:schemeClr val="accent1">
                    <a:lumMod val="50000"/>
                  </a:schemeClr>
                </a:solidFill>
              </a:rPr>
              <a:t>Discuss</a:t>
            </a:r>
          </a:p>
        </p:txBody>
      </p:sp>
      <p:sp>
        <p:nvSpPr>
          <p:cNvPr id="3" name="Text Placeholder 2">
            <a:extLst>
              <a:ext uri="{FF2B5EF4-FFF2-40B4-BE49-F238E27FC236}">
                <a16:creationId xmlns:a16="http://schemas.microsoft.com/office/drawing/2014/main" id="{5C869294-5BD7-A9F9-C51D-3FCE0FB76868}"/>
              </a:ext>
            </a:extLst>
          </p:cNvPr>
          <p:cNvSpPr>
            <a:spLocks noGrp="1"/>
          </p:cNvSpPr>
          <p:nvPr>
            <p:ph type="body" idx="1"/>
          </p:nvPr>
        </p:nvSpPr>
        <p:spPr/>
        <p:txBody>
          <a:bodyPr/>
          <a:lstStyle/>
          <a:p>
            <a:pPr>
              <a:lnSpc>
                <a:spcPct val="150000"/>
              </a:lnSpc>
            </a:pPr>
            <a:r>
              <a:rPr lang="en-US" dirty="0"/>
              <a:t>Which EEMs do you believe have the potential to be implemented within your organization?
What steps would you need to take to implement this EEM?</a:t>
            </a:r>
          </a:p>
        </p:txBody>
      </p:sp>
    </p:spTree>
    <p:extLst>
      <p:ext uri="{BB962C8B-B14F-4D97-AF65-F5344CB8AC3E}">
        <p14:creationId xmlns:p14="http://schemas.microsoft.com/office/powerpoint/2010/main" val="34929161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dirty="0"/>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dirty="0"/>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dirty="0"/>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dirty="0"/>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dirty="0"/>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dirty="0"/>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dirty="0"/>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dirty="0"/>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dirty="0"/>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dirty="0"/>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dirty="0"/>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dirty="0"/>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dirty="0"/>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dirty="0"/>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dirty="0"/>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dirty="0"/>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dirty="0"/>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dirty="0"/>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dirty="0"/>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dirty="0"/>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dirty="0"/>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dirty="0"/>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dirty="0"/>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dirty="0"/>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dirty="0"/>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dirty="0"/>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dirty="0"/>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dirty="0"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736412" cy="4456528"/>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r>
                <a:rPr dirty="0" lang="en-VN" sz="105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r>
                <a:rPr dirty="0" lang="en-VN" sz="1050">
                  <a:solidFill>
                    <a:schemeClr val="bg2">
                      <a:lumMod val="75000"/>
                    </a:schemeClr>
                  </a:solidFill>
                </a:rPr>
                <a:t>Non- energy </a:t>
              </a:r>
            </a:p>
            <a:p>
              <a:r>
                <a:rPr dirty="0" lang="en-VN" sz="105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r>
                <a:rPr dirty="0" lang="en-VN" sz="1050">
                  <a:solidFill>
                    <a:schemeClr val="bg2">
                      <a:lumMod val="75000"/>
                    </a:schemeClr>
                  </a:solidFill>
                </a:rPr>
                <a:t>Industry</a:t>
              </a:r>
            </a:p>
            <a:p>
              <a:r>
                <a:rPr dirty="0" lang="en-VN" sz="105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a:r>
                <a:rPr b="1" dirty="0" lang="en-VN" sz="200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a:r>
                <a:rPr dirty="0" lang="en-VN" sz="105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a:r>
                <a:rPr dirty="0" lang="en-VN" sz="1050">
                  <a:solidFill>
                    <a:schemeClr val="bg2">
                      <a:lumMod val="75000"/>
                    </a:schemeClr>
                  </a:solidFill>
                </a:rPr>
                <a:t>Non- energy </a:t>
              </a:r>
            </a:p>
            <a:p>
              <a:pPr algn="r"/>
              <a:r>
                <a:rPr dirty="0" lang="en-VN" sz="105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Argriculture</a:t>
              </a:r>
            </a:p>
            <a:p>
              <a:r>
                <a:rPr dirty="0" lang="en-VN" sz="105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r>
                <a:rPr dirty="0" lang="en-VN" sz="1050">
                  <a:solidFill>
                    <a:schemeClr val="bg2">
                      <a:lumMod val="75000"/>
                    </a:schemeClr>
                  </a:solidFill>
                </a:rPr>
                <a:t>Transportation</a:t>
              </a:r>
            </a:p>
            <a:p>
              <a:r>
                <a:rPr dirty="0" lang="en-VN" sz="105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r>
                <a:rPr dirty="0" lang="en-VN" sz="1050">
                  <a:solidFill>
                    <a:schemeClr val="bg2">
                      <a:lumMod val="75000"/>
                    </a:schemeClr>
                  </a:solidFill>
                </a:rPr>
                <a:t>Services</a:t>
              </a:r>
            </a:p>
            <a:p>
              <a:r>
                <a:rPr dirty="0" lang="en-VN" sz="105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r>
                <a:rPr dirty="0" lang="en-VN" sz="1050">
                  <a:solidFill>
                    <a:schemeClr val="bg2">
                      <a:lumMod val="75000"/>
                    </a:schemeClr>
                  </a:solidFill>
                </a:rPr>
                <a:t>Household</a:t>
              </a:r>
            </a:p>
            <a:p>
              <a:r>
                <a:rPr dirty="0" lang="en-VN" sz="105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821998" y="1311162"/>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lnSpcReduction="1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majority—2,599 facilities consuming 50,570,115 TOE. The Vietnamese industry has significant potential for energy efficiency.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Tree>
    <p:extLst>
      <p:ext uri="{BB962C8B-B14F-4D97-AF65-F5344CB8AC3E}">
        <p14:creationId xmlns:p14="http://schemas.microsoft.com/office/powerpoint/2010/main" val="232073548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(kTOE) </a:t>
              </a:r>
              <a:endParaRPr lang="en-VN" sz="1400" dirty="0"/>
            </a:p>
          </p:txBody>
        </p:sp>
      </p:grpSp>
    </p:spTree>
    <p:extLst>
      <p:ext uri="{BB962C8B-B14F-4D97-AF65-F5344CB8AC3E}">
        <p14:creationId xmlns:p14="http://schemas.microsoft.com/office/powerpoint/2010/main" val="67806832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83940" y="486609"/>
            <a:ext cx="10896379" cy="693981"/>
          </a:xfrm>
        </p:spPr>
        <p:txBody>
          <a:bodyPr>
            <a:normAutofit/>
          </a:bodyPr>
          <a:lstStyle/>
          <a:p>
            <a:pPr algn="ctr"/>
            <a:r>
              <a:rPr lang="en-US" dirty="0">
                <a:solidFill>
                  <a:schemeClr val="accent1">
                    <a:lumMod val="50000"/>
                  </a:schemeClr>
                </a:solidFill>
              </a:rPr>
              <a:t>EE targets for Vietnam's industrial sectors by 2030</a:t>
            </a: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109152754"/>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16.5</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7</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22.46</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24.81</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7.5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6.8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6.88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4.6</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solidFill>
                            <a:srgbClr val="FF0000"/>
                          </a:solidFill>
                          <a:effectLst/>
                        </a:rPr>
                        <a:t>Paper</a:t>
                      </a:r>
                      <a:r>
                        <a:rPr lang="vi-VN" sz="1800" u="none" strike="noStrike" dirty="0">
                          <a:solidFill>
                            <a:srgbClr val="FF0000"/>
                          </a:solidFill>
                          <a:effectLst/>
                        </a:rPr>
                        <a:t> </a:t>
                      </a:r>
                      <a:r>
                        <a:rPr lang="vi-VN" sz="1800" u="none" strike="noStrike" dirty="0" err="1">
                          <a:solidFill>
                            <a:srgbClr val="FF0000"/>
                          </a:solidFill>
                          <a:effectLst/>
                        </a:rPr>
                        <a:t>and</a:t>
                      </a:r>
                      <a:r>
                        <a:rPr lang="vi-VN" sz="1800" u="none" strike="noStrike" dirty="0">
                          <a:solidFill>
                            <a:srgbClr val="FF0000"/>
                          </a:solidFill>
                          <a:effectLst/>
                        </a:rPr>
                        <a:t> </a:t>
                      </a:r>
                      <a:r>
                        <a:rPr lang="vi-VN" sz="1800" u="none" strike="noStrike" dirty="0" err="1">
                          <a:solidFill>
                            <a:srgbClr val="FF0000"/>
                          </a:solidFill>
                          <a:effectLst/>
                        </a:rPr>
                        <a:t>pulp</a:t>
                      </a:r>
                      <a:r>
                        <a:rPr lang="vi-VN" sz="1800" u="none" strike="noStrike" dirty="0">
                          <a:solidFill>
                            <a:srgbClr val="FF0000"/>
                          </a:solidFill>
                          <a:effectLst/>
                        </a:rPr>
                        <a:t> (%)</a:t>
                      </a:r>
                      <a:endParaRPr lang="en-US" sz="1800" b="0" i="0" u="none" strike="noStrike" dirty="0">
                        <a:solidFill>
                          <a:srgbClr val="FF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15.8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9.9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extLst>
    <p:ext uri="{6950BFC3-D8DA-4A85-94F7-54DA5524770B}">
      <p188:commentRel xmlns:p188="http://schemas.microsoft.com/office/powerpoint/2018/8/main" r:id="rId2"/>
    </p:ext>
  </p:extLst>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21643</TotalTime>
  <Words>2624</Words>
  <Application>Microsoft Macintosh PowerPoint</Application>
  <PresentationFormat>Widescreen</PresentationFormat>
  <Paragraphs>310</Paragraphs>
  <Slides>36</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Calibri</vt:lpstr>
      <vt:lpstr>Fira Sans Extra Condensed</vt:lpstr>
      <vt:lpstr>Wingdings</vt:lpstr>
      <vt:lpstr>Times</vt:lpstr>
      <vt:lpstr>Tahoma</vt:lpstr>
      <vt:lpstr>Roboto</vt:lpstr>
      <vt:lpstr>arial</vt:lpstr>
      <vt:lpstr>Energy Saving Infographics by Slidesgo</vt:lpstr>
      <vt:lpstr>TRAINING PROGRAMME  FOR INDUSTRIAL ENTERPRISEs</vt:lpstr>
      <vt:lpstr>Small group discuss and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Paper and pulp industry in Vietnam</vt:lpstr>
      <vt:lpstr>Paper and pulp industry in Vietnam</vt:lpstr>
      <vt:lpstr>PowerPoint Presentation</vt:lpstr>
      <vt:lpstr>PowerPoint Presentation</vt:lpstr>
      <vt:lpstr>Energy Consumption in the Paper and Pulp Industry</vt:lpstr>
      <vt:lpstr>Energy Consumption in the Paper and Pulp Industry</vt:lpstr>
      <vt:lpstr>EEMs in the Paper Industry - (1)</vt:lpstr>
      <vt:lpstr>EEMs in the Paper Industry – (2)</vt:lpstr>
      <vt:lpstr>EEMs in the Paper Industry – (3)</vt:lpstr>
      <vt:lpstr>EEMs in the Paper Industry – (4)</vt:lpstr>
      <vt:lpstr>EEMs in the Paper Industry – (5)</vt:lpstr>
      <vt:lpstr>EEMs in the Paper Industry – (6)</vt:lpstr>
      <vt:lpstr>EEMs in the Paper Industry in the world</vt:lpstr>
      <vt:lpstr>EEMs in the Paper Industry in the world</vt:lpstr>
      <vt:lpstr>Discuss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PROGRAME for IEs</dc:title>
  <cp:lastModifiedBy>823417-Nguyễn Mạnh Hùng</cp:lastModifiedBy>
  <cp:revision>172</cp:revision>
  <dcterms:modified xsi:type="dcterms:W3CDTF">2025-05-08T04:55:43Z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1977753</vt:lpwstr>
  </property>
  <property fmtid="{D5CDD505-2E9C-101B-9397-08002B2CF9AE}" name="NXPowerLiteSettings" pid="3">
    <vt:lpwstr>F7000400038000</vt:lpwstr>
  </property>
  <property fmtid="{D5CDD505-2E9C-101B-9397-08002B2CF9AE}" name="NXPowerLiteVersion" pid="4">
    <vt:lpwstr>S11.0.1</vt:lpwstr>
  </property>
</Properties>
</file>